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7"/>
  </p:notesMasterIdLst>
  <p:sldIdLst>
    <p:sldId id="279" r:id="rId2"/>
    <p:sldId id="403" r:id="rId3"/>
    <p:sldId id="305" r:id="rId4"/>
    <p:sldId id="416" r:id="rId5"/>
    <p:sldId id="420" r:id="rId6"/>
    <p:sldId id="421" r:id="rId7"/>
    <p:sldId id="418" r:id="rId8"/>
    <p:sldId id="347" r:id="rId9"/>
    <p:sldId id="333" r:id="rId10"/>
    <p:sldId id="351" r:id="rId11"/>
    <p:sldId id="399" r:id="rId12"/>
    <p:sldId id="256" r:id="rId13"/>
    <p:sldId id="257" r:id="rId14"/>
    <p:sldId id="425" r:id="rId15"/>
    <p:sldId id="431" r:id="rId16"/>
    <p:sldId id="417" r:id="rId17"/>
    <p:sldId id="424" r:id="rId18"/>
    <p:sldId id="269" r:id="rId19"/>
    <p:sldId id="270" r:id="rId20"/>
    <p:sldId id="271" r:id="rId21"/>
    <p:sldId id="273" r:id="rId22"/>
    <p:sldId id="432" r:id="rId23"/>
    <p:sldId id="274" r:id="rId24"/>
    <p:sldId id="275" r:id="rId25"/>
    <p:sldId id="276" r:id="rId26"/>
    <p:sldId id="277" r:id="rId27"/>
    <p:sldId id="278" r:id="rId28"/>
    <p:sldId id="413" r:id="rId29"/>
    <p:sldId id="414" r:id="rId30"/>
    <p:sldId id="426" r:id="rId31"/>
    <p:sldId id="427" r:id="rId32"/>
    <p:sldId id="428" r:id="rId33"/>
    <p:sldId id="429" r:id="rId34"/>
    <p:sldId id="430" r:id="rId35"/>
    <p:sldId id="433" r:id="rId36"/>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4"/>
    <p:restoredTop sz="70939"/>
  </p:normalViewPr>
  <p:slideViewPr>
    <p:cSldViewPr snapToGrid="0" snapToObjects="1">
      <p:cViewPr varScale="1">
        <p:scale>
          <a:sx n="75" d="100"/>
          <a:sy n="75" d="100"/>
        </p:scale>
        <p:origin x="1232" y="16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3F71C1-A75A-8042-A7E1-38A08D666F95}" type="datetimeFigureOut">
              <a:rPr lang="en-US" smtClean="0"/>
              <a:t>10/22/19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57662-6C52-7E49-8AD2-4D16317F5CE7}" type="slidenum">
              <a:rPr lang="en-US" smtClean="0"/>
              <a:t>‹#›</a:t>
            </a:fld>
            <a:endParaRPr lang="en-US"/>
          </a:p>
        </p:txBody>
      </p:sp>
    </p:spTree>
    <p:extLst>
      <p:ext uri="{BB962C8B-B14F-4D97-AF65-F5344CB8AC3E}">
        <p14:creationId xmlns:p14="http://schemas.microsoft.com/office/powerpoint/2010/main" val="39235571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xmlns="" id="{FD2E5477-0280-EF41-8028-30DFC58F9B5C}"/>
              </a:ext>
            </a:extLst>
          </p:cNvPr>
          <p:cNvSpPr txBox="1">
            <a:spLocks noGrp="1"/>
          </p:cNvSpPr>
          <p:nvPr>
            <p:ph type="sldNum" sz="quarter" idx="5"/>
          </p:nvPr>
        </p:nvSpPr>
        <p:spPr>
          <a:ln/>
        </p:spPr>
        <p:txBody>
          <a:bodyPr lIns="0" tIns="0" rIns="0" bIns="0" anchor="b" anchorCtr="0">
            <a:noAutofit/>
          </a:bodyPr>
          <a:lstStyle/>
          <a:p>
            <a:pPr lvl="0"/>
            <a:fld id="{6AB74DFD-E05A-6F45-9970-5C48A77DEB3F}" type="slidenum">
              <a:t>2</a:t>
            </a:fld>
            <a:endParaRPr lang="en-US"/>
          </a:p>
        </p:txBody>
      </p:sp>
      <p:sp>
        <p:nvSpPr>
          <p:cNvPr id="2" name="Slide Image Placeholder 1">
            <a:extLst>
              <a:ext uri="{FF2B5EF4-FFF2-40B4-BE49-F238E27FC236}">
                <a16:creationId xmlns:a16="http://schemas.microsoft.com/office/drawing/2014/main" xmlns="" id="{D2D527A4-A158-964F-A0E4-71CDE706159A}"/>
              </a:ext>
            </a:extLst>
          </p:cNvPr>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xmlns="" id="{2BDD1E3B-5E51-884C-AACD-DECF012165F4}"/>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29498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clones overlap across tissues and expand in a consistent way?</a:t>
            </a:r>
          </a:p>
        </p:txBody>
      </p:sp>
      <p:sp>
        <p:nvSpPr>
          <p:cNvPr id="4" name="Slide Number Placeholder 3"/>
          <p:cNvSpPr>
            <a:spLocks noGrp="1"/>
          </p:cNvSpPr>
          <p:nvPr>
            <p:ph type="sldNum" sz="quarter" idx="10"/>
          </p:nvPr>
        </p:nvSpPr>
        <p:spPr/>
        <p:txBody>
          <a:bodyPr/>
          <a:lstStyle/>
          <a:p>
            <a:fld id="{0069B263-8B0A-6347-918F-D8C752A3BCB4}" type="slidenum">
              <a:rPr lang="en-US" smtClean="0"/>
              <a:t>23</a:t>
            </a:fld>
            <a:endParaRPr lang="en-US" dirty="0"/>
          </a:p>
        </p:txBody>
      </p:sp>
    </p:spTree>
    <p:extLst>
      <p:ext uri="{BB962C8B-B14F-4D97-AF65-F5344CB8AC3E}">
        <p14:creationId xmlns:p14="http://schemas.microsoft.com/office/powerpoint/2010/main" val="2233517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Trees are rooted in the closest </a:t>
            </a:r>
            <a:r>
              <a:rPr lang="en-US" sz="1200" kern="1200" dirty="0" err="1">
                <a:solidFill>
                  <a:schemeClr val="tx1"/>
                </a:solidFill>
                <a:effectLst/>
                <a:latin typeface="+mn-lt"/>
                <a:ea typeface="+mn-ea"/>
                <a:cs typeface="+mn-cs"/>
              </a:rPr>
              <a:t>germline</a:t>
            </a:r>
            <a:r>
              <a:rPr lang="en-US" sz="1200" kern="1200" dirty="0">
                <a:solidFill>
                  <a:schemeClr val="tx1"/>
                </a:solidFill>
                <a:effectLst/>
                <a:latin typeface="+mn-lt"/>
                <a:ea typeface="+mn-ea"/>
                <a:cs typeface="+mn-cs"/>
              </a:rPr>
              <a:t> VH gene allele in the IMGT database (see </a:t>
            </a:r>
            <a:r>
              <a:rPr lang="en-US" sz="1200" b="1" kern="1200" dirty="0">
                <a:solidFill>
                  <a:schemeClr val="tx1"/>
                </a:solidFill>
                <a:effectLst/>
                <a:latin typeface="+mn-lt"/>
                <a:ea typeface="+mn-ea"/>
                <a:cs typeface="+mn-cs"/>
              </a:rPr>
              <a:t>Methods</a:t>
            </a:r>
            <a:r>
              <a:rPr lang="en-US" sz="1200" kern="1200" dirty="0">
                <a:solidFill>
                  <a:schemeClr val="tx1"/>
                </a:solidFill>
                <a:effectLst/>
                <a:latin typeface="+mn-lt"/>
                <a:ea typeface="+mn-ea"/>
                <a:cs typeface="+mn-cs"/>
              </a:rPr>
              <a:t>).  Numbers indicate somatic mutations.  Circles are colored according to the tissue distribution of the sequence variants colored as in </a:t>
            </a:r>
            <a:r>
              <a:rPr lang="en-US" sz="1200" b="1" kern="1200" dirty="0">
                <a:solidFill>
                  <a:schemeClr val="tx1"/>
                </a:solidFill>
                <a:effectLst/>
                <a:latin typeface="+mn-lt"/>
                <a:ea typeface="+mn-ea"/>
                <a:cs typeface="+mn-cs"/>
              </a:rPr>
              <a:t>Fig 1</a:t>
            </a:r>
            <a:r>
              <a:rPr lang="en-US" sz="1200" kern="1200" dirty="0">
                <a:solidFill>
                  <a:schemeClr val="tx1"/>
                </a:solidFill>
                <a:effectLst/>
                <a:latin typeface="+mn-lt"/>
                <a:ea typeface="+mn-ea"/>
                <a:cs typeface="+mn-cs"/>
              </a:rPr>
              <a:t>.  Circle sizes are proportional to sequence copy numbers.  Black dots indicate inferred nodes.  Each clone is identified by an unique identifier number in </a:t>
            </a:r>
            <a:r>
              <a:rPr lang="en-US" sz="1200" u="sng" kern="1200" dirty="0">
                <a:solidFill>
                  <a:schemeClr val="tx1"/>
                </a:solidFill>
                <a:effectLst/>
                <a:latin typeface="+mn-lt"/>
                <a:ea typeface="+mn-ea"/>
                <a:cs typeface="+mn-cs"/>
              </a:rPr>
              <a:t>http://</a:t>
            </a:r>
            <a:r>
              <a:rPr lang="en-US" sz="1200" u="sng" kern="1200" dirty="0" err="1">
                <a:solidFill>
                  <a:schemeClr val="tx1"/>
                </a:solidFill>
                <a:effectLst/>
                <a:latin typeface="+mn-lt"/>
                <a:ea typeface="+mn-ea"/>
                <a:cs typeface="+mn-cs"/>
              </a:rPr>
              <a:t>immunedb.com</a:t>
            </a:r>
            <a:r>
              <a:rPr lang="en-US" sz="1200" u="sng" kern="1200" dirty="0">
                <a:solidFill>
                  <a:schemeClr val="tx1"/>
                </a:solidFill>
                <a:effectLst/>
                <a:latin typeface="+mn-lt"/>
                <a:ea typeface="+mn-ea"/>
                <a:cs typeface="+mn-cs"/>
              </a:rPr>
              <a:t>/tissue-atlas</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7CD2CD3-F119-8547-9FB2-DC371A60C596}" type="slidenum">
              <a:rPr lang="en-US" smtClean="0"/>
              <a:t>24</a:t>
            </a:fld>
            <a:endParaRPr lang="en-US"/>
          </a:p>
        </p:txBody>
      </p:sp>
    </p:spTree>
    <p:extLst>
      <p:ext uri="{BB962C8B-B14F-4D97-AF65-F5344CB8AC3E}">
        <p14:creationId xmlns:p14="http://schemas.microsoft.com/office/powerpoint/2010/main" val="710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GI tract tissue clones exhibit extensive sharing of sequence variants.</a:t>
            </a:r>
            <a:r>
              <a:rPr lang="en-US" sz="1200" kern="1200" dirty="0">
                <a:solidFill>
                  <a:schemeClr val="tx1"/>
                </a:solidFill>
                <a:effectLst/>
                <a:latin typeface="+mn-lt"/>
                <a:ea typeface="+mn-ea"/>
                <a:cs typeface="+mn-cs"/>
              </a:rPr>
              <a:t>  The median of the distribution of </a:t>
            </a:r>
            <a:r>
              <a:rPr lang="en-US" sz="1200" kern="1200" dirty="0" err="1">
                <a:solidFill>
                  <a:schemeClr val="tx1"/>
                </a:solidFill>
                <a:effectLst/>
                <a:latin typeface="+mn-lt"/>
                <a:ea typeface="+mn-ea"/>
                <a:cs typeface="+mn-cs"/>
              </a:rPr>
              <a:t>clumpiness</a:t>
            </a:r>
            <a:r>
              <a:rPr lang="en-US" sz="1200" kern="1200" dirty="0">
                <a:solidFill>
                  <a:schemeClr val="tx1"/>
                </a:solidFill>
                <a:effectLst/>
                <a:latin typeface="+mn-lt"/>
                <a:ea typeface="+mn-ea"/>
                <a:cs typeface="+mn-cs"/>
              </a:rPr>
              <a:t> values (a metric of sequence sharing within clonal lineages, see </a:t>
            </a:r>
            <a:r>
              <a:rPr lang="en-US" sz="1200" b="1" kern="1200" dirty="0">
                <a:solidFill>
                  <a:schemeClr val="tx1"/>
                </a:solidFill>
                <a:effectLst/>
                <a:latin typeface="+mn-lt"/>
                <a:ea typeface="+mn-ea"/>
                <a:cs typeface="+mn-cs"/>
              </a:rPr>
              <a:t>Methods</a:t>
            </a:r>
            <a:r>
              <a:rPr lang="en-US" sz="1200" kern="1200" dirty="0">
                <a:solidFill>
                  <a:schemeClr val="tx1"/>
                </a:solidFill>
                <a:effectLst/>
                <a:latin typeface="+mn-lt"/>
                <a:ea typeface="+mn-ea"/>
                <a:cs typeface="+mn-cs"/>
              </a:rPr>
              <a:t>)</a:t>
            </a:r>
            <a:r>
              <a:rPr lang="en-US" sz="1200" kern="1200" baseline="30000" dirty="0">
                <a:solidFill>
                  <a:schemeClr val="tx1"/>
                </a:solidFill>
                <a:effectLst/>
                <a:latin typeface="+mn-lt"/>
                <a:ea typeface="+mn-ea"/>
                <a:cs typeface="+mn-cs"/>
              </a:rPr>
              <a:t>25</a:t>
            </a:r>
            <a:r>
              <a:rPr lang="en-US" sz="1200" kern="1200" dirty="0">
                <a:solidFill>
                  <a:schemeClr val="tx1"/>
                </a:solidFill>
                <a:effectLst/>
                <a:latin typeface="+mn-lt"/>
                <a:ea typeface="+mn-ea"/>
                <a:cs typeface="+mn-cs"/>
              </a:rPr>
              <a:t> is shown for all two-tissues pairs across all C</a:t>
            </a:r>
            <a:r>
              <a:rPr lang="en-US" sz="1200" kern="1200" baseline="-25000" dirty="0">
                <a:solidFill>
                  <a:schemeClr val="tx1"/>
                </a:solidFill>
                <a:effectLst/>
                <a:latin typeface="+mn-lt"/>
                <a:ea typeface="+mn-ea"/>
                <a:cs typeface="+mn-cs"/>
              </a:rPr>
              <a:t>20</a:t>
            </a:r>
            <a:r>
              <a:rPr lang="en-US" sz="1200" kern="1200" dirty="0">
                <a:solidFill>
                  <a:schemeClr val="tx1"/>
                </a:solidFill>
                <a:effectLst/>
                <a:latin typeface="+mn-lt"/>
                <a:ea typeface="+mn-ea"/>
                <a:cs typeface="+mn-cs"/>
              </a:rPr>
              <a:t> clones in D207</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Clones with PBL and another tissue were the least mixed, followed by clones mixing blood and GI tract tissues, then blood tissue clones and finally GI tract clones were the most mixed.</a:t>
            </a:r>
            <a:r>
              <a:rPr lang="en-US" dirty="0">
                <a:effectLst/>
              </a:rPr>
              <a:t> </a:t>
            </a:r>
            <a:endParaRPr lang="en-US" dirty="0"/>
          </a:p>
        </p:txBody>
      </p:sp>
      <p:sp>
        <p:nvSpPr>
          <p:cNvPr id="4" name="Slide Number Placeholder 3"/>
          <p:cNvSpPr>
            <a:spLocks noGrp="1"/>
          </p:cNvSpPr>
          <p:nvPr>
            <p:ph type="sldNum" sz="quarter" idx="10"/>
          </p:nvPr>
        </p:nvSpPr>
        <p:spPr/>
        <p:txBody>
          <a:bodyPr/>
          <a:lstStyle/>
          <a:p>
            <a:fld id="{C7CD2CD3-F119-8547-9FB2-DC371A60C596}" type="slidenum">
              <a:rPr lang="en-US" smtClean="0"/>
              <a:t>26</a:t>
            </a:fld>
            <a:endParaRPr lang="en-US"/>
          </a:p>
        </p:txBody>
      </p:sp>
    </p:spTree>
    <p:extLst>
      <p:ext uri="{BB962C8B-B14F-4D97-AF65-F5344CB8AC3E}">
        <p14:creationId xmlns:p14="http://schemas.microsoft.com/office/powerpoint/2010/main" val="81209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en-US">
                <a:latin typeface="Arial" charset="0"/>
                <a:ea typeface="msgothic" charset="-128"/>
                <a:cs typeface="msgothic" charset="-128"/>
              </a:rPr>
              <a:t>Vaccination clone dynamics colored by mutation. (</a:t>
            </a:r>
            <a:r>
              <a:rPr lang="en-GB" altLang="en-US" i="1">
                <a:latin typeface="Arial" charset="0"/>
                <a:ea typeface="msgothic" charset="-128"/>
                <a:cs typeface="msgothic" charset="-128"/>
              </a:rPr>
              <a:t>A</a:t>
            </a:r>
            <a:r>
              <a:rPr lang="en-GB" altLang="en-US">
                <a:latin typeface="Arial" charset="0"/>
                <a:ea typeface="msgothic" charset="-128"/>
                <a:cs typeface="msgothic" charset="-128"/>
              </a:rPr>
              <a:t>) Each layer represents a clone. Time is shown by the grid lines on the </a:t>
            </a:r>
            <a:r>
              <a:rPr lang="en-GB" altLang="en-US" i="1">
                <a:latin typeface="Arial" charset="0"/>
                <a:ea typeface="msgothic" charset="-128"/>
                <a:cs typeface="msgothic" charset="-128"/>
              </a:rPr>
              <a:t>x</a:t>
            </a:r>
            <a:r>
              <a:rPr lang="en-GB" altLang="en-US">
                <a:latin typeface="Arial" charset="0"/>
                <a:ea typeface="msgothic" charset="-128"/>
                <a:cs typeface="msgothic" charset="-128"/>
              </a:rPr>
              <a:t> axis, and labeled relative to the two vaccination events. The thickness of each layer is proportional to the frequency of that clone at that time point. Each clone is colored based on the average mutation level of the corresponding reads (see color bar for </a:t>
            </a:r>
            <a:r>
              <a:rPr lang="en-GB" altLang="en-US" i="1">
                <a:latin typeface="Arial" charset="0"/>
                <a:ea typeface="msgothic" charset="-128"/>
                <a:cs typeface="msgothic" charset="-128"/>
              </a:rPr>
              <a:t>B</a:t>
            </a:r>
            <a:r>
              <a:rPr lang="en-GB" altLang="en-US">
                <a:latin typeface="Arial" charset="0"/>
                <a:ea typeface="msgothic" charset="-128"/>
                <a:cs typeface="msgothic" charset="-128"/>
              </a:rPr>
              <a:t>). Only clones seen in at least two time points are shown here. (</a:t>
            </a:r>
            <a:r>
              <a:rPr lang="en-GB" altLang="en-US" i="1">
                <a:latin typeface="Arial" charset="0"/>
                <a:ea typeface="msgothic" charset="-128"/>
                <a:cs typeface="msgothic" charset="-128"/>
              </a:rPr>
              <a:t>B</a:t>
            </a:r>
            <a:r>
              <a:rPr lang="en-GB" altLang="en-US">
                <a:latin typeface="Arial" charset="0"/>
                <a:ea typeface="msgothic" charset="-128"/>
                <a:cs typeface="msgothic" charset="-128"/>
              </a:rPr>
              <a:t>) Histogram of the average mutation level of all of the clones. Each clone is counted once (i.e., clones are not weighted by the number of corresponding reads). Stream graphs are stacked bar charts with moving baselines; if we did not filter out clones in only a single time point, the total thickness of the graph would add up to unity.</a:t>
            </a:r>
          </a:p>
        </p:txBody>
      </p:sp>
    </p:spTree>
    <p:extLst>
      <p:ext uri="{BB962C8B-B14F-4D97-AF65-F5344CB8AC3E}">
        <p14:creationId xmlns:p14="http://schemas.microsoft.com/office/powerpoint/2010/main" val="1998374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en-US">
                <a:latin typeface="Arial" charset="0"/>
                <a:ea typeface="msgothic" charset="-128"/>
                <a:cs typeface="msgothic" charset="-128"/>
              </a:rPr>
              <a:t>Vaccination clone dynamics colored by onset time. Same as Fig. 3, except clones are colored by onset time. Onset times are ordered spectrally, so that all clones seen in the first time points are blue, followed by cyan, etc.</a:t>
            </a:r>
          </a:p>
        </p:txBody>
      </p:sp>
    </p:spTree>
    <p:extLst>
      <p:ext uri="{BB962C8B-B14F-4D97-AF65-F5344CB8AC3E}">
        <p14:creationId xmlns:p14="http://schemas.microsoft.com/office/powerpoint/2010/main" val="7140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D02B-E0BE-E44A-8A89-8B1A53C2D852}" type="slidenum">
              <a:rPr lang="en-US" smtClean="0"/>
              <a:t>30</a:t>
            </a:fld>
            <a:endParaRPr lang="en-US"/>
          </a:p>
        </p:txBody>
      </p:sp>
    </p:spTree>
    <p:extLst>
      <p:ext uri="{BB962C8B-B14F-4D97-AF65-F5344CB8AC3E}">
        <p14:creationId xmlns:p14="http://schemas.microsoft.com/office/powerpoint/2010/main" val="41238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well-known cancer model.</a:t>
            </a:r>
          </a:p>
          <a:p>
            <a:endParaRPr lang="en-US" dirty="0"/>
          </a:p>
          <a:p>
            <a:r>
              <a:rPr lang="en-US" dirty="0"/>
              <a:t> 20 mice were injected with tumors and given time to acclimate. At time point 0 the mice were </a:t>
            </a:r>
            <a:r>
              <a:rPr lang="en-US" dirty="0" err="1"/>
              <a:t>inoclulated</a:t>
            </a:r>
            <a:r>
              <a:rPr lang="en-US" dirty="0"/>
              <a:t> with MC38, and then our 15 treated mice were given Anti-CTLA4 over several days.</a:t>
            </a:r>
          </a:p>
          <a:p>
            <a:endParaRPr lang="en-US" dirty="0"/>
          </a:p>
          <a:p>
            <a:r>
              <a:rPr lang="en-US" dirty="0"/>
              <a:t>All mice were monitored over 21 days, where Tumor size was measured every 2 days, and blood taken every 7 days. After 21 days all remaining mice were sacrificed and tumor and spleen samples recovered.</a:t>
            </a:r>
          </a:p>
          <a:p>
            <a:endParaRPr lang="en-US" dirty="0"/>
          </a:p>
          <a:p>
            <a:r>
              <a:rPr lang="en-US" dirty="0"/>
              <a:t>This all left us with 120 data points and a way to track the changes in the repertoire over time.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7F41C9-0F7F-4B86-B75C-4FEC6FBB6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90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blog.udacity.com</a:t>
            </a:r>
            <a:r>
              <a:rPr lang="en-US" dirty="0" smtClean="0"/>
              <a:t>/2015/01/15-data-visualizations-will-blow-mind.html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9B57662-6C52-7E49-8AD2-4D16317F5CE7}" type="slidenum">
              <a:rPr lang="en-US" smtClean="0"/>
              <a:t>5</a:t>
            </a:fld>
            <a:endParaRPr lang="en-US"/>
          </a:p>
        </p:txBody>
      </p:sp>
    </p:spTree>
    <p:extLst>
      <p:ext uri="{BB962C8B-B14F-4D97-AF65-F5344CB8AC3E}">
        <p14:creationId xmlns:p14="http://schemas.microsoft.com/office/powerpoint/2010/main" val="209867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flowingdata.com</a:t>
            </a:r>
            <a:r>
              <a:rPr lang="en-US" dirty="0" smtClean="0"/>
              <a:t>/2014/05/29/bars-versus-grocery-stores-around-the-world/</a:t>
            </a:r>
            <a:endParaRPr lang="en-US" dirty="0"/>
          </a:p>
        </p:txBody>
      </p:sp>
      <p:sp>
        <p:nvSpPr>
          <p:cNvPr id="4" name="Slide Number Placeholder 3"/>
          <p:cNvSpPr>
            <a:spLocks noGrp="1"/>
          </p:cNvSpPr>
          <p:nvPr>
            <p:ph type="sldNum" sz="quarter" idx="10"/>
          </p:nvPr>
        </p:nvSpPr>
        <p:spPr/>
        <p:txBody>
          <a:bodyPr/>
          <a:lstStyle/>
          <a:p>
            <a:fld id="{A9B57662-6C52-7E49-8AD2-4D16317F5CE7}" type="slidenum">
              <a:rPr lang="en-US" smtClean="0"/>
              <a:t>6</a:t>
            </a:fld>
            <a:endParaRPr lang="en-US"/>
          </a:p>
        </p:txBody>
      </p:sp>
    </p:spTree>
    <p:extLst>
      <p:ext uri="{BB962C8B-B14F-4D97-AF65-F5344CB8AC3E}">
        <p14:creationId xmlns:p14="http://schemas.microsoft.com/office/powerpoint/2010/main" val="23234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Wow that is six dimensions in one plot! We have wine </a:t>
            </a:r>
            <a:r>
              <a:rPr lang="en-US" b="1" dirty="0" err="1" smtClean="0"/>
              <a:t>quality_label</a:t>
            </a:r>
            <a:r>
              <a:rPr lang="en-US" dirty="0" smtClean="0"/>
              <a:t> depicted by </a:t>
            </a:r>
            <a:r>
              <a:rPr lang="en-US" b="1" i="1" dirty="0" smtClean="0"/>
              <a:t>shapes</a:t>
            </a:r>
            <a:r>
              <a:rPr lang="en-US" dirty="0" smtClean="0"/>
              <a:t>, </a:t>
            </a:r>
            <a:r>
              <a:rPr lang="en-US" i="1" dirty="0" smtClean="0"/>
              <a:t>high </a:t>
            </a:r>
            <a:r>
              <a:rPr lang="en-US" dirty="0" smtClean="0"/>
              <a:t>(the squared pixel), </a:t>
            </a:r>
            <a:r>
              <a:rPr lang="en-US" i="1" dirty="0" smtClean="0"/>
              <a:t>medium</a:t>
            </a:r>
            <a:r>
              <a:rPr lang="en-US" dirty="0" smtClean="0"/>
              <a:t> (the X marks) and </a:t>
            </a:r>
            <a:r>
              <a:rPr lang="en-US" i="1" dirty="0" smtClean="0"/>
              <a:t>low </a:t>
            </a:r>
            <a:r>
              <a:rPr lang="en-US" dirty="0" smtClean="0"/>
              <a:t>(the circles) quality wines. The </a:t>
            </a:r>
            <a:r>
              <a:rPr lang="en-US" b="1" dirty="0" err="1" smtClean="0"/>
              <a:t>wine_type</a:t>
            </a:r>
            <a:r>
              <a:rPr lang="en-US" dirty="0" smtClean="0"/>
              <a:t> is represented by </a:t>
            </a:r>
            <a:r>
              <a:rPr lang="en-US" b="1" i="1" dirty="0" smtClean="0"/>
              <a:t>hue, </a:t>
            </a:r>
            <a:r>
              <a:rPr lang="en-US" b="1" dirty="0" smtClean="0"/>
              <a:t>fixed acidity</a:t>
            </a:r>
            <a:r>
              <a:rPr lang="en-US" dirty="0" smtClean="0"/>
              <a:t> by the </a:t>
            </a:r>
            <a:r>
              <a:rPr lang="en-US" b="1" i="1" dirty="0" smtClean="0"/>
              <a:t>depth </a:t>
            </a:r>
            <a:r>
              <a:rPr lang="en-US" dirty="0" smtClean="0"/>
              <a:t>and data point </a:t>
            </a:r>
            <a:r>
              <a:rPr lang="en-US" b="1" i="1" dirty="0" smtClean="0"/>
              <a:t>size</a:t>
            </a:r>
            <a:r>
              <a:rPr lang="en-US" dirty="0" smtClean="0"/>
              <a:t> represents </a:t>
            </a:r>
            <a:r>
              <a:rPr lang="en-US" b="1" dirty="0" smtClean="0"/>
              <a:t>total sulfur dioxide</a:t>
            </a:r>
            <a:r>
              <a:rPr lang="en-US" dirty="0" smtClean="0"/>
              <a:t> content.</a:t>
            </a:r>
          </a:p>
          <a:p>
            <a:r>
              <a:rPr lang="en-US" dirty="0" smtClean="0"/>
              <a:t>Interpreting this might seem a bit taxing but consider a couple of components at a time when trying to understand what’s going on.</a:t>
            </a:r>
          </a:p>
          <a:p>
            <a:r>
              <a:rPr lang="en-US" dirty="0" smtClean="0"/>
              <a:t>Considering </a:t>
            </a:r>
            <a:r>
              <a:rPr lang="en-US" b="1" i="1" dirty="0" smtClean="0"/>
              <a:t>shape </a:t>
            </a:r>
            <a:r>
              <a:rPr lang="en-US" dirty="0" smtClean="0"/>
              <a:t>&amp; </a:t>
            </a:r>
            <a:r>
              <a:rPr lang="en-US" b="1" i="1" dirty="0" smtClean="0"/>
              <a:t>y-axis</a:t>
            </a:r>
            <a:r>
              <a:rPr lang="en-US" dirty="0" smtClean="0"/>
              <a:t>, we have </a:t>
            </a:r>
            <a:r>
              <a:rPr lang="en-US" i="1" dirty="0" smtClean="0"/>
              <a:t>high </a:t>
            </a:r>
            <a:r>
              <a:rPr lang="en-US" dirty="0" smtClean="0"/>
              <a:t>and </a:t>
            </a:r>
            <a:r>
              <a:rPr lang="en-US" i="1" dirty="0" smtClean="0"/>
              <a:t>medium </a:t>
            </a:r>
            <a:r>
              <a:rPr lang="en-US" dirty="0" smtClean="0"/>
              <a:t>quality wines having higher </a:t>
            </a:r>
            <a:r>
              <a:rPr lang="en-US" b="1" dirty="0" smtClean="0"/>
              <a:t>alcohol </a:t>
            </a:r>
            <a:r>
              <a:rPr lang="en-US" dirty="0" smtClean="0"/>
              <a:t>levels as compared to </a:t>
            </a:r>
            <a:r>
              <a:rPr lang="en-US" i="1" dirty="0" smtClean="0"/>
              <a:t>low </a:t>
            </a:r>
            <a:r>
              <a:rPr lang="en-US" dirty="0" smtClean="0"/>
              <a:t>quality wines.</a:t>
            </a:r>
          </a:p>
          <a:p>
            <a:r>
              <a:rPr lang="en-US" dirty="0" smtClean="0"/>
              <a:t>Considering </a:t>
            </a:r>
            <a:r>
              <a:rPr lang="en-US" b="1" i="1" dirty="0" smtClean="0"/>
              <a:t>hue </a:t>
            </a:r>
            <a:r>
              <a:rPr lang="en-US" dirty="0" smtClean="0"/>
              <a:t>and </a:t>
            </a:r>
            <a:r>
              <a:rPr lang="en-US" b="1" i="1" dirty="0" smtClean="0"/>
              <a:t>size</a:t>
            </a:r>
            <a:r>
              <a:rPr lang="en-US" dirty="0" smtClean="0"/>
              <a:t>, we have higher content of </a:t>
            </a:r>
            <a:r>
              <a:rPr lang="en-US" b="1" dirty="0" smtClean="0"/>
              <a:t>total sulfur dioxide</a:t>
            </a:r>
            <a:r>
              <a:rPr lang="en-US" dirty="0" smtClean="0"/>
              <a:t> for </a:t>
            </a:r>
            <a:r>
              <a:rPr lang="en-US" i="1" dirty="0" smtClean="0"/>
              <a:t>white wines</a:t>
            </a:r>
            <a:r>
              <a:rPr lang="en-US" dirty="0" smtClean="0"/>
              <a:t> as compared to </a:t>
            </a:r>
            <a:r>
              <a:rPr lang="en-US" i="1" dirty="0" smtClean="0"/>
              <a:t>red wines</a:t>
            </a:r>
            <a:r>
              <a:rPr lang="en-US" dirty="0" smtClean="0"/>
              <a:t>.</a:t>
            </a:r>
          </a:p>
          <a:p>
            <a:r>
              <a:rPr lang="en-US" dirty="0" smtClean="0"/>
              <a:t>Considering </a:t>
            </a:r>
            <a:r>
              <a:rPr lang="en-US" b="1" i="1" dirty="0" smtClean="0"/>
              <a:t>depth</a:t>
            </a:r>
            <a:r>
              <a:rPr lang="en-US" dirty="0" smtClean="0"/>
              <a:t> and </a:t>
            </a:r>
            <a:r>
              <a:rPr lang="en-US" b="1" i="1" dirty="0" smtClean="0"/>
              <a:t>hue</a:t>
            </a:r>
            <a:r>
              <a:rPr lang="en-US" dirty="0" smtClean="0"/>
              <a:t>, we have </a:t>
            </a:r>
            <a:r>
              <a:rPr lang="en-US" i="1" dirty="0" smtClean="0"/>
              <a:t>white wines</a:t>
            </a:r>
            <a:r>
              <a:rPr lang="en-US" dirty="0" smtClean="0"/>
              <a:t> having lower </a:t>
            </a:r>
            <a:r>
              <a:rPr lang="en-US" b="1" dirty="0" smtClean="0"/>
              <a:t>fixed acidity</a:t>
            </a:r>
            <a:r>
              <a:rPr lang="en-US" dirty="0" smtClean="0"/>
              <a:t> levels as compared to </a:t>
            </a:r>
            <a:r>
              <a:rPr lang="en-US" i="1" dirty="0" smtClean="0"/>
              <a:t>red wines</a:t>
            </a:r>
            <a:r>
              <a:rPr lang="en-US" dirty="0" smtClean="0"/>
              <a:t>.</a:t>
            </a:r>
          </a:p>
          <a:p>
            <a:r>
              <a:rPr lang="en-US" dirty="0" smtClean="0"/>
              <a:t>Considering </a:t>
            </a:r>
            <a:r>
              <a:rPr lang="en-US" b="1" i="1" dirty="0" smtClean="0"/>
              <a:t>hue </a:t>
            </a:r>
            <a:r>
              <a:rPr lang="en-US" dirty="0" smtClean="0"/>
              <a:t>and </a:t>
            </a:r>
            <a:r>
              <a:rPr lang="en-US" b="1" i="1" dirty="0" smtClean="0"/>
              <a:t>x-axis</a:t>
            </a:r>
            <a:r>
              <a:rPr lang="en-US" dirty="0" smtClean="0"/>
              <a:t>, we have </a:t>
            </a:r>
            <a:r>
              <a:rPr lang="en-US" i="1" dirty="0" smtClean="0"/>
              <a:t>red wines</a:t>
            </a:r>
            <a:r>
              <a:rPr lang="en-US" dirty="0" smtClean="0"/>
              <a:t> having lower levels of </a:t>
            </a:r>
            <a:r>
              <a:rPr lang="en-US" b="1" dirty="0" smtClean="0"/>
              <a:t>residual sugar</a:t>
            </a:r>
            <a:r>
              <a:rPr lang="en-US" dirty="0" smtClean="0"/>
              <a:t> as compared to </a:t>
            </a:r>
            <a:r>
              <a:rPr lang="en-US" i="1" dirty="0" smtClean="0"/>
              <a:t>white wines</a:t>
            </a:r>
            <a:r>
              <a:rPr lang="en-US" dirty="0" smtClean="0"/>
              <a:t>.</a:t>
            </a:r>
          </a:p>
          <a:p>
            <a:r>
              <a:rPr lang="en-US" dirty="0" smtClean="0"/>
              <a:t>Considering </a:t>
            </a:r>
            <a:r>
              <a:rPr lang="en-US" b="1" i="1" dirty="0" smtClean="0"/>
              <a:t>hue </a:t>
            </a:r>
            <a:r>
              <a:rPr lang="en-US" dirty="0" smtClean="0"/>
              <a:t>and </a:t>
            </a:r>
            <a:r>
              <a:rPr lang="en-US" b="1" i="1" dirty="0" smtClean="0"/>
              <a:t>shape</a:t>
            </a:r>
            <a:r>
              <a:rPr lang="en-US" dirty="0" smtClean="0"/>
              <a:t>, </a:t>
            </a:r>
            <a:r>
              <a:rPr lang="en-US" i="1" dirty="0" smtClean="0"/>
              <a:t>white wines</a:t>
            </a:r>
            <a:r>
              <a:rPr lang="en-US" dirty="0" smtClean="0"/>
              <a:t> seem to have more </a:t>
            </a:r>
            <a:r>
              <a:rPr lang="en-US" i="1" dirty="0" smtClean="0"/>
              <a:t>high</a:t>
            </a:r>
            <a:r>
              <a:rPr lang="en-US" dirty="0" smtClean="0"/>
              <a:t> quality wines as compared to </a:t>
            </a:r>
            <a:r>
              <a:rPr lang="en-US" i="1" dirty="0" smtClean="0"/>
              <a:t>red wines </a:t>
            </a:r>
            <a:r>
              <a:rPr lang="en-US" dirty="0" smtClean="0"/>
              <a:t>(possibly due to larger sample size of </a:t>
            </a:r>
            <a:r>
              <a:rPr lang="en-US" i="1" dirty="0" smtClean="0"/>
              <a:t>white wines</a:t>
            </a:r>
            <a:r>
              <a:rPr lang="en-US" dirty="0" smtClean="0"/>
              <a:t>).</a:t>
            </a:r>
          </a:p>
          <a:p>
            <a:endParaRPr lang="en-US" dirty="0"/>
          </a:p>
        </p:txBody>
      </p:sp>
      <p:sp>
        <p:nvSpPr>
          <p:cNvPr id="4" name="Slide Number Placeholder 3"/>
          <p:cNvSpPr>
            <a:spLocks noGrp="1"/>
          </p:cNvSpPr>
          <p:nvPr>
            <p:ph type="sldNum" sz="quarter" idx="10"/>
          </p:nvPr>
        </p:nvSpPr>
        <p:spPr/>
        <p:txBody>
          <a:bodyPr/>
          <a:lstStyle/>
          <a:p>
            <a:fld id="{A9B57662-6C52-7E49-8AD2-4D16317F5CE7}" type="slidenum">
              <a:rPr lang="en-US" smtClean="0"/>
              <a:t>7</a:t>
            </a:fld>
            <a:endParaRPr lang="en-US"/>
          </a:p>
        </p:txBody>
      </p:sp>
    </p:spTree>
    <p:extLst>
      <p:ext uri="{BB962C8B-B14F-4D97-AF65-F5344CB8AC3E}">
        <p14:creationId xmlns:p14="http://schemas.microsoft.com/office/powerpoint/2010/main" val="58790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in cartoon examples ?</a:t>
            </a:r>
          </a:p>
        </p:txBody>
      </p:sp>
      <p:sp>
        <p:nvSpPr>
          <p:cNvPr id="4" name="Slide Number Placeholder 3"/>
          <p:cNvSpPr>
            <a:spLocks noGrp="1"/>
          </p:cNvSpPr>
          <p:nvPr>
            <p:ph type="sldNum" sz="quarter" idx="10"/>
          </p:nvPr>
        </p:nvSpPr>
        <p:spPr/>
        <p:txBody>
          <a:bodyPr/>
          <a:lstStyle/>
          <a:p>
            <a:fld id="{9337A567-0A66-3942-B782-731B06B86A76}" type="slidenum">
              <a:rPr lang="en-US" smtClean="0"/>
              <a:t>14</a:t>
            </a:fld>
            <a:endParaRPr lang="en-US"/>
          </a:p>
        </p:txBody>
      </p:sp>
    </p:spTree>
    <p:extLst>
      <p:ext uri="{BB962C8B-B14F-4D97-AF65-F5344CB8AC3E}">
        <p14:creationId xmlns:p14="http://schemas.microsoft.com/office/powerpoint/2010/main" val="669708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this we can add also types of mutations.</a:t>
            </a:r>
          </a:p>
          <a:p>
            <a:r>
              <a:rPr lang="en-US" dirty="0" smtClean="0"/>
              <a:t>What regions of the gene they are in?  CDR</a:t>
            </a:r>
            <a:r>
              <a:rPr lang="en-US" baseline="0" dirty="0" smtClean="0"/>
              <a:t> and FWAR </a:t>
            </a:r>
          </a:p>
          <a:p>
            <a:r>
              <a:rPr lang="en-US" baseline="0" dirty="0" smtClean="0"/>
              <a:t>What kind they are?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37A567-0A66-3942-B782-731B06B86A76}" type="slidenum">
              <a:rPr lang="en-US" smtClean="0"/>
              <a:t>15</a:t>
            </a:fld>
            <a:endParaRPr lang="en-US"/>
          </a:p>
        </p:txBody>
      </p:sp>
    </p:spTree>
    <p:extLst>
      <p:ext uri="{BB962C8B-B14F-4D97-AF65-F5344CB8AC3E}">
        <p14:creationId xmlns:p14="http://schemas.microsoft.com/office/powerpoint/2010/main" val="1466206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kern="1200" dirty="0" smtClean="0">
                <a:solidFill>
                  <a:schemeClr val="tx1"/>
                </a:solidFill>
                <a:effectLst/>
                <a:latin typeface="+mn-lt"/>
                <a:ea typeface="+mn-ea"/>
                <a:cs typeface="+mn-cs"/>
              </a:rPr>
              <a:t>How do we visualize clone population patterns related to non B cell receptor features of the B cell populations (Time point, disease, cell type, tissue, species, etc.)?</a:t>
            </a:r>
          </a:p>
          <a:p>
            <a:pPr lvl="0"/>
            <a:r>
              <a:rPr lang="en-US" sz="1200" kern="1200" dirty="0" smtClean="0">
                <a:solidFill>
                  <a:schemeClr val="tx1"/>
                </a:solidFill>
                <a:effectLst/>
                <a:latin typeface="+mn-lt"/>
                <a:ea typeface="+mn-ea"/>
                <a:cs typeface="+mn-cs"/>
              </a:rPr>
              <a:t>How do we visualize changes of B cell characteristics within clones?</a:t>
            </a:r>
          </a:p>
          <a:p>
            <a:pPr lvl="0"/>
            <a:r>
              <a:rPr lang="en-US" sz="1200" kern="1200" dirty="0" smtClean="0">
                <a:solidFill>
                  <a:schemeClr val="tx1"/>
                </a:solidFill>
                <a:effectLst/>
                <a:latin typeface="+mn-lt"/>
                <a:ea typeface="+mn-ea"/>
                <a:cs typeface="+mn-cs"/>
              </a:rPr>
              <a:t>How do you visualize changes and relationships of B cell characteristics/metadata across lineages?</a:t>
            </a:r>
          </a:p>
          <a:p>
            <a:pPr lvl="0"/>
            <a:r>
              <a:rPr lang="en-US" sz="1200" kern="1200" dirty="0" smtClean="0">
                <a:solidFill>
                  <a:schemeClr val="tx1"/>
                </a:solidFill>
                <a:effectLst/>
                <a:latin typeface="+mn-lt"/>
                <a:ea typeface="+mn-ea"/>
                <a:cs typeface="+mn-cs"/>
              </a:rPr>
              <a:t>How do you visualize differences in lineage shapes across populations of clones?</a:t>
            </a:r>
          </a:p>
          <a:p>
            <a:endParaRPr lang="en-US" dirty="0"/>
          </a:p>
        </p:txBody>
      </p:sp>
      <p:sp>
        <p:nvSpPr>
          <p:cNvPr id="4" name="Slide Number Placeholder 3"/>
          <p:cNvSpPr>
            <a:spLocks noGrp="1"/>
          </p:cNvSpPr>
          <p:nvPr>
            <p:ph type="sldNum" sz="quarter" idx="10"/>
          </p:nvPr>
        </p:nvSpPr>
        <p:spPr/>
        <p:txBody>
          <a:bodyPr/>
          <a:lstStyle/>
          <a:p>
            <a:fld id="{9337A567-0A66-3942-B782-731B06B86A76}" type="slidenum">
              <a:rPr lang="en-US" smtClean="0"/>
              <a:t>17</a:t>
            </a:fld>
            <a:endParaRPr lang="en-US"/>
          </a:p>
        </p:txBody>
      </p:sp>
    </p:spTree>
    <p:extLst>
      <p:ext uri="{BB962C8B-B14F-4D97-AF65-F5344CB8AC3E}">
        <p14:creationId xmlns:p14="http://schemas.microsoft.com/office/powerpoint/2010/main" val="106036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clones overlap across tissues and expand in a consistent way?</a:t>
            </a:r>
          </a:p>
        </p:txBody>
      </p:sp>
      <p:sp>
        <p:nvSpPr>
          <p:cNvPr id="4" name="Slide Number Placeholder 3"/>
          <p:cNvSpPr>
            <a:spLocks noGrp="1"/>
          </p:cNvSpPr>
          <p:nvPr>
            <p:ph type="sldNum" sz="quarter" idx="10"/>
          </p:nvPr>
        </p:nvSpPr>
        <p:spPr/>
        <p:txBody>
          <a:bodyPr/>
          <a:lstStyle/>
          <a:p>
            <a:fld id="{0069B263-8B0A-6347-918F-D8C752A3BCB4}" type="slidenum">
              <a:rPr lang="en-US" smtClean="0"/>
              <a:t>18</a:t>
            </a:fld>
            <a:endParaRPr lang="en-US" dirty="0"/>
          </a:p>
        </p:txBody>
      </p:sp>
    </p:spTree>
    <p:extLst>
      <p:ext uri="{BB962C8B-B14F-4D97-AF65-F5344CB8AC3E}">
        <p14:creationId xmlns:p14="http://schemas.microsoft.com/office/powerpoint/2010/main" val="2601291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100/600/800</a:t>
            </a:r>
            <a:r>
              <a:rPr lang="en-US" baseline="0"/>
              <a:t>  3500</a:t>
            </a:r>
            <a:endParaRPr lang="en-US"/>
          </a:p>
        </p:txBody>
      </p:sp>
      <p:sp>
        <p:nvSpPr>
          <p:cNvPr id="4" name="Slide Number Placeholder 3"/>
          <p:cNvSpPr>
            <a:spLocks noGrp="1"/>
          </p:cNvSpPr>
          <p:nvPr>
            <p:ph type="sldNum" sz="quarter" idx="10"/>
          </p:nvPr>
        </p:nvSpPr>
        <p:spPr/>
        <p:txBody>
          <a:bodyPr/>
          <a:lstStyle/>
          <a:p>
            <a:fld id="{9337A567-0A66-3942-B782-731B06B86A76}" type="slidenum">
              <a:rPr lang="en-US" smtClean="0"/>
              <a:t>21</a:t>
            </a:fld>
            <a:endParaRPr lang="en-US"/>
          </a:p>
        </p:txBody>
      </p:sp>
    </p:spTree>
    <p:extLst>
      <p:ext uri="{BB962C8B-B14F-4D97-AF65-F5344CB8AC3E}">
        <p14:creationId xmlns:p14="http://schemas.microsoft.com/office/powerpoint/2010/main" val="121701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CC6579-EA49-064F-B9B9-94E5D31A848C}"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2140336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C6579-EA49-064F-B9B9-94E5D31A848C}"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407220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C6579-EA49-064F-B9B9-94E5D31A848C}"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130695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C6579-EA49-064F-B9B9-94E5D31A848C}"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132715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CC6579-EA49-064F-B9B9-94E5D31A848C}"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1463483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CC6579-EA49-064F-B9B9-94E5D31A848C}"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1641832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CC6579-EA49-064F-B9B9-94E5D31A848C}"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1263665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CC6579-EA49-064F-B9B9-94E5D31A848C}"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1963987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C6579-EA49-064F-B9B9-94E5D31A848C}"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1917014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CC6579-EA49-064F-B9B9-94E5D31A848C}"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564839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CC6579-EA49-064F-B9B9-94E5D31A848C}"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0FA321-87D2-9947-84F9-EB7C86F12CE5}" type="slidenum">
              <a:rPr lang="en-US" smtClean="0"/>
              <a:t>‹#›</a:t>
            </a:fld>
            <a:endParaRPr lang="en-US"/>
          </a:p>
        </p:txBody>
      </p:sp>
    </p:spTree>
    <p:extLst>
      <p:ext uri="{BB962C8B-B14F-4D97-AF65-F5344CB8AC3E}">
        <p14:creationId xmlns:p14="http://schemas.microsoft.com/office/powerpoint/2010/main" val="13825299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C6579-EA49-064F-B9B9-94E5D31A848C}" type="datetimeFigureOut">
              <a:rPr lang="en-US" smtClean="0"/>
              <a:t>10/22/19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0FA321-87D2-9947-84F9-EB7C86F12CE5}" type="slidenum">
              <a:rPr lang="en-US" smtClean="0"/>
              <a:t>‹#›</a:t>
            </a:fld>
            <a:endParaRPr lang="en-US"/>
          </a:p>
        </p:txBody>
      </p:sp>
    </p:spTree>
    <p:extLst>
      <p:ext uri="{BB962C8B-B14F-4D97-AF65-F5344CB8AC3E}">
        <p14:creationId xmlns:p14="http://schemas.microsoft.com/office/powerpoint/2010/main" val="16191411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image" Target="../media/image42.jpeg"/><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5" Type="http://schemas.openxmlformats.org/officeDocument/2006/relationships/image" Target="../media/image46.jpeg"/><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flowingdata.com/2018/01/23/the-demographics-of-others/" TargetMode="External"/><Relationship Id="rId4" Type="http://schemas.openxmlformats.org/officeDocument/2006/relationships/hyperlink" Target="https://www.gapminder.org/tools/?from=world#$state$time$value=2018;;&amp;chart-type=bubbles" TargetMode="External"/><Relationship Id="rId5" Type="http://schemas.openxmlformats.org/officeDocument/2006/relationships/hyperlink" Target="http://selfiecity.net/selfiexploratory/" TargetMode="External"/><Relationship Id="rId6" Type="http://schemas.openxmlformats.org/officeDocument/2006/relationships/hyperlink" Target="https://www.npr.org/sections/money/2014/08/27/343415569/whos-in-the-office-the-american-workday-in-one-graph?/templates/story/story_php="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hyperlink" Target="http://commons.wikimedia.org/wiki/File:Red_drop.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B3D766-F6B3-4BA2-8E4A-C65BBD7658CE}"/>
              </a:ext>
            </a:extLst>
          </p:cNvPr>
          <p:cNvSpPr>
            <a:spLocks noGrp="1"/>
          </p:cNvSpPr>
          <p:nvPr>
            <p:ph type="ctrTitle"/>
          </p:nvPr>
        </p:nvSpPr>
        <p:spPr>
          <a:xfrm>
            <a:off x="1439576" y="4909359"/>
            <a:ext cx="6264848" cy="871720"/>
          </a:xfrm>
        </p:spPr>
        <p:txBody>
          <a:bodyPr>
            <a:normAutofit/>
          </a:bodyPr>
          <a:lstStyle/>
          <a:p>
            <a:pPr>
              <a:spcBef>
                <a:spcPts val="0"/>
              </a:spcBef>
            </a:pPr>
            <a:r>
              <a:rPr lang="en-US" sz="1050" dirty="0">
                <a:latin typeface="Century Gothic" panose="020B0502020202020204"/>
                <a:ea typeface="+mn-ea"/>
                <a:cs typeface="+mn-cs"/>
              </a:rPr>
              <a:t>Sol Efroni</a:t>
            </a:r>
            <a:br>
              <a:rPr lang="en-US" sz="1050" dirty="0">
                <a:latin typeface="Century Gothic" panose="020B0502020202020204"/>
                <a:ea typeface="+mn-ea"/>
                <a:cs typeface="+mn-cs"/>
              </a:rPr>
            </a:br>
            <a:r>
              <a:rPr lang="en-US" sz="1050" dirty="0">
                <a:latin typeface="Century Gothic" panose="020B0502020202020204"/>
                <a:ea typeface="+mn-ea"/>
                <a:cs typeface="+mn-cs"/>
              </a:rPr>
              <a:t>The Systems Biomedicine Lab</a:t>
            </a:r>
            <a:br>
              <a:rPr lang="en-US" sz="1050" dirty="0">
                <a:latin typeface="Century Gothic" panose="020B0502020202020204"/>
                <a:ea typeface="+mn-ea"/>
                <a:cs typeface="+mn-cs"/>
              </a:rPr>
            </a:br>
            <a:r>
              <a:rPr lang="en-US" sz="1050" dirty="0" err="1">
                <a:latin typeface="Century Gothic" panose="020B0502020202020204"/>
                <a:ea typeface="+mn-ea"/>
                <a:cs typeface="+mn-cs"/>
              </a:rPr>
              <a:t>systemsbiomed.org</a:t>
            </a:r>
            <a:r>
              <a:rPr lang="en-US" sz="1050" dirty="0">
                <a:latin typeface="Century Gothic" panose="020B0502020202020204"/>
                <a:ea typeface="+mn-ea"/>
                <a:cs typeface="+mn-cs"/>
              </a:rPr>
              <a:t/>
            </a:r>
            <a:br>
              <a:rPr lang="en-US" sz="1050" dirty="0">
                <a:latin typeface="Century Gothic" panose="020B0502020202020204"/>
                <a:ea typeface="+mn-ea"/>
                <a:cs typeface="+mn-cs"/>
              </a:rPr>
            </a:br>
            <a:r>
              <a:rPr lang="en-US" sz="1050" dirty="0">
                <a:latin typeface="Century Gothic" panose="020B0502020202020204"/>
                <a:ea typeface="+mn-ea"/>
                <a:cs typeface="+mn-cs"/>
              </a:rPr>
              <a:t>The Mina &amp; Everard Goodman Faculty of Life Sciences, Bar-</a:t>
            </a:r>
            <a:r>
              <a:rPr lang="en-US" sz="1050" dirty="0" err="1">
                <a:latin typeface="Century Gothic" panose="020B0502020202020204"/>
                <a:ea typeface="+mn-ea"/>
                <a:cs typeface="+mn-cs"/>
              </a:rPr>
              <a:t>Ilan</a:t>
            </a:r>
            <a:r>
              <a:rPr lang="en-US" sz="1050" dirty="0">
                <a:latin typeface="Century Gothic" panose="020B0502020202020204"/>
                <a:ea typeface="+mn-ea"/>
                <a:cs typeface="+mn-cs"/>
              </a:rPr>
              <a:t> University</a:t>
            </a:r>
            <a:br>
              <a:rPr lang="en-US" sz="1050" dirty="0">
                <a:latin typeface="Century Gothic" panose="020B0502020202020204"/>
                <a:ea typeface="+mn-ea"/>
                <a:cs typeface="+mn-cs"/>
              </a:rPr>
            </a:br>
            <a:endParaRPr lang="en-US" sz="1050" dirty="0"/>
          </a:p>
        </p:txBody>
      </p:sp>
      <p:sp>
        <p:nvSpPr>
          <p:cNvPr id="4" name="Title 1">
            <a:extLst>
              <a:ext uri="{FF2B5EF4-FFF2-40B4-BE49-F238E27FC236}">
                <a16:creationId xmlns:a16="http://schemas.microsoft.com/office/drawing/2014/main" xmlns="" id="{B1F64E33-F50E-4495-9FDE-8091F69EC28D}"/>
              </a:ext>
            </a:extLst>
          </p:cNvPr>
          <p:cNvSpPr txBox="1">
            <a:spLocks/>
          </p:cNvSpPr>
          <p:nvPr/>
        </p:nvSpPr>
        <p:spPr>
          <a:xfrm>
            <a:off x="1945759" y="2384501"/>
            <a:ext cx="5491329" cy="1590747"/>
          </a:xfrm>
          <a:prstGeom prst="rect">
            <a:avLst/>
          </a:prstGeom>
          <a:effectLst/>
        </p:spPr>
        <p:txBody>
          <a:bodyPr vert="horz" lIns="68580" tIns="34290" rIns="68580" bIns="34290" rtlCol="0" anchor="b">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342900" rtl="1">
              <a:spcBef>
                <a:spcPts val="0"/>
              </a:spcBef>
              <a:defRPr/>
            </a:pPr>
            <a:endParaRPr lang="en-US" sz="2100" dirty="0">
              <a:latin typeface="Calibri Light" panose="020F0302020204030204"/>
            </a:endParaRPr>
          </a:p>
        </p:txBody>
      </p:sp>
      <p:sp>
        <p:nvSpPr>
          <p:cNvPr id="5" name="Rectangle 4">
            <a:extLst>
              <a:ext uri="{FF2B5EF4-FFF2-40B4-BE49-F238E27FC236}">
                <a16:creationId xmlns:a16="http://schemas.microsoft.com/office/drawing/2014/main" xmlns="" id="{13A124DE-A977-4D4F-B880-A148B24081E5}"/>
              </a:ext>
            </a:extLst>
          </p:cNvPr>
          <p:cNvSpPr/>
          <p:nvPr/>
        </p:nvSpPr>
        <p:spPr>
          <a:xfrm>
            <a:off x="1505931" y="1076921"/>
            <a:ext cx="6370983" cy="2723823"/>
          </a:xfrm>
          <a:prstGeom prst="rect">
            <a:avLst/>
          </a:prstGeom>
        </p:spPr>
        <p:txBody>
          <a:bodyPr wrap="square">
            <a:spAutoFit/>
          </a:bodyPr>
          <a:lstStyle/>
          <a:p>
            <a:pPr marL="0" defTabSz="685800" eaLnBrk="1" latinLnBrk="0" hangingPunct="1"/>
            <a:r>
              <a:rPr lang="en-US" sz="2400" dirty="0" smtClean="0">
                <a:latin typeface="Century Gothic" panose="020B0502020202020204" pitchFamily="34" charset="0"/>
              </a:rPr>
              <a:t>Welcome to the  </a:t>
            </a:r>
          </a:p>
          <a:p>
            <a:pPr marL="0" algn="ctr" defTabSz="685800" eaLnBrk="1" latinLnBrk="0" hangingPunct="1"/>
            <a:endParaRPr lang="en-US" sz="2100" dirty="0" smtClean="0">
              <a:latin typeface="Century Gothic" panose="020B0502020202020204" pitchFamily="34" charset="0"/>
            </a:endParaRPr>
          </a:p>
          <a:p>
            <a:pPr marL="0" algn="ctr" defTabSz="685800" eaLnBrk="1" latinLnBrk="0" hangingPunct="1"/>
            <a:r>
              <a:rPr lang="en-US" sz="2100" dirty="0" smtClean="0">
                <a:latin typeface="Century Gothic" panose="020B0502020202020204" pitchFamily="34" charset="0"/>
              </a:rPr>
              <a:t>Can </a:t>
            </a:r>
            <a:r>
              <a:rPr lang="en-US" sz="2100" dirty="0">
                <a:latin typeface="Century Gothic" panose="020B0502020202020204" pitchFamily="34" charset="0"/>
              </a:rPr>
              <a:t>we see the tree for the woods?:</a:t>
            </a:r>
          </a:p>
          <a:p>
            <a:pPr marL="0" algn="ctr" defTabSz="685800" eaLnBrk="1" latinLnBrk="0" hangingPunct="1"/>
            <a:endParaRPr lang="en-US" sz="2100" dirty="0">
              <a:latin typeface="Century Gothic" panose="020B0502020202020204" pitchFamily="34" charset="0"/>
            </a:endParaRPr>
          </a:p>
          <a:p>
            <a:pPr marL="0" algn="ctr" defTabSz="685800" eaLnBrk="1" latinLnBrk="0" hangingPunct="1"/>
            <a:r>
              <a:rPr lang="en-US" sz="2100" dirty="0">
                <a:latin typeface="Century Gothic" panose="020B0502020202020204" pitchFamily="34" charset="0"/>
              </a:rPr>
              <a:t>Different ways to look at multi million populations of T cell and B cell clones from high throughput immune sequencing data</a:t>
            </a:r>
          </a:p>
          <a:p>
            <a:pPr marL="0" algn="ctr" defTabSz="685800" rtl="1" eaLnBrk="1" latinLnBrk="0" hangingPunct="1"/>
            <a:endParaRPr lang="en-US" sz="2100" dirty="0">
              <a:latin typeface="Century Gothic" panose="020B0502020202020204" pitchFamily="34" charset="0"/>
            </a:endParaRPr>
          </a:p>
        </p:txBody>
      </p:sp>
      <p:sp>
        <p:nvSpPr>
          <p:cNvPr id="6" name="Title 1">
            <a:extLst>
              <a:ext uri="{FF2B5EF4-FFF2-40B4-BE49-F238E27FC236}">
                <a16:creationId xmlns:a16="http://schemas.microsoft.com/office/drawing/2014/main" xmlns="" id="{EB9984DF-411E-654C-B754-4AD52FB4D577}"/>
              </a:ext>
            </a:extLst>
          </p:cNvPr>
          <p:cNvSpPr txBox="1">
            <a:spLocks/>
          </p:cNvSpPr>
          <p:nvPr/>
        </p:nvSpPr>
        <p:spPr>
          <a:xfrm>
            <a:off x="1558999" y="3429000"/>
            <a:ext cx="6264848" cy="87172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1050" dirty="0">
                <a:latin typeface="Century Gothic" panose="020B0502020202020204"/>
                <a:ea typeface="+mn-ea"/>
                <a:cs typeface="+mn-cs"/>
              </a:rPr>
              <a:t>Uri </a:t>
            </a:r>
            <a:r>
              <a:rPr lang="en-US" sz="1050" dirty="0" err="1">
                <a:latin typeface="Century Gothic" panose="020B0502020202020204"/>
                <a:ea typeface="+mn-ea"/>
                <a:cs typeface="+mn-cs"/>
              </a:rPr>
              <a:t>Hershberg</a:t>
            </a:r>
            <a:r>
              <a:rPr lang="en-US" sz="1050" dirty="0">
                <a:latin typeface="Century Gothic" panose="020B0502020202020204"/>
                <a:ea typeface="+mn-ea"/>
                <a:cs typeface="+mn-cs"/>
              </a:rPr>
              <a:t/>
            </a:r>
            <a:br>
              <a:rPr lang="en-US" sz="1050" dirty="0">
                <a:latin typeface="Century Gothic" panose="020B0502020202020204"/>
                <a:ea typeface="+mn-ea"/>
                <a:cs typeface="+mn-cs"/>
              </a:rPr>
            </a:br>
            <a:r>
              <a:rPr lang="en-US" sz="1050" dirty="0">
                <a:latin typeface="Century Gothic" panose="020B0502020202020204"/>
                <a:ea typeface="+mn-ea"/>
                <a:cs typeface="+mn-cs"/>
              </a:rPr>
              <a:t>The Systems Immunology Lab</a:t>
            </a:r>
            <a:br>
              <a:rPr lang="en-US" sz="1050" dirty="0">
                <a:latin typeface="Century Gothic" panose="020B0502020202020204"/>
                <a:ea typeface="+mn-ea"/>
                <a:cs typeface="+mn-cs"/>
              </a:rPr>
            </a:br>
            <a:r>
              <a:rPr lang="en-US" sz="1050" dirty="0">
                <a:latin typeface="Century Gothic" panose="020B0502020202020204"/>
                <a:ea typeface="+mn-ea"/>
                <a:cs typeface="+mn-cs"/>
              </a:rPr>
              <a:t>School of Biomedical Engineering, Science and Health Systems;</a:t>
            </a:r>
          </a:p>
          <a:p>
            <a:pPr>
              <a:spcBef>
                <a:spcPts val="0"/>
              </a:spcBef>
            </a:pPr>
            <a:r>
              <a:rPr lang="en-US" sz="1050" dirty="0">
                <a:latin typeface="Century Gothic" panose="020B0502020202020204"/>
                <a:ea typeface="+mn-ea"/>
                <a:cs typeface="+mn-cs"/>
              </a:rPr>
              <a:t>Department of Microbiology and Immunology, College of Medicine,</a:t>
            </a:r>
          </a:p>
          <a:p>
            <a:pPr>
              <a:spcBef>
                <a:spcPts val="0"/>
              </a:spcBef>
            </a:pPr>
            <a:r>
              <a:rPr lang="en-US" sz="1050" dirty="0">
                <a:latin typeface="Century Gothic" panose="020B0502020202020204"/>
                <a:ea typeface="+mn-ea"/>
                <a:cs typeface="+mn-cs"/>
              </a:rPr>
              <a:t>Drexel University</a:t>
            </a:r>
            <a:br>
              <a:rPr lang="en-US" sz="1050" dirty="0">
                <a:latin typeface="Century Gothic" panose="020B0502020202020204"/>
                <a:ea typeface="+mn-ea"/>
                <a:cs typeface="+mn-cs"/>
              </a:rPr>
            </a:br>
            <a:endParaRPr lang="en-US" sz="105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591" y="877232"/>
            <a:ext cx="2926080" cy="829056"/>
          </a:xfrm>
          <a:prstGeom prst="rect">
            <a:avLst/>
          </a:prstGeom>
        </p:spPr>
      </p:pic>
    </p:spTree>
    <p:extLst>
      <p:ext uri="{BB962C8B-B14F-4D97-AF65-F5344CB8AC3E}">
        <p14:creationId xmlns:p14="http://schemas.microsoft.com/office/powerpoint/2010/main" val="233565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320386-A154-EA4C-9111-8C3CD60A1107}"/>
              </a:ext>
            </a:extLst>
          </p:cNvPr>
          <p:cNvPicPr>
            <a:picLocks noChangeAspect="1"/>
          </p:cNvPicPr>
          <p:nvPr/>
        </p:nvPicPr>
        <p:blipFill>
          <a:blip r:embed="rId2"/>
          <a:stretch>
            <a:fillRect/>
          </a:stretch>
        </p:blipFill>
        <p:spPr>
          <a:xfrm>
            <a:off x="3123803" y="1136072"/>
            <a:ext cx="2896394" cy="3917373"/>
          </a:xfrm>
          <a:prstGeom prst="rect">
            <a:avLst/>
          </a:prstGeom>
        </p:spPr>
      </p:pic>
      <p:sp>
        <p:nvSpPr>
          <p:cNvPr id="4" name="TextBox 3">
            <a:extLst>
              <a:ext uri="{FF2B5EF4-FFF2-40B4-BE49-F238E27FC236}">
                <a16:creationId xmlns:a16="http://schemas.microsoft.com/office/drawing/2014/main" xmlns="" id="{07BD2F78-99D6-7741-A720-6F9E84959DF8}"/>
              </a:ext>
            </a:extLst>
          </p:cNvPr>
          <p:cNvSpPr txBox="1"/>
          <p:nvPr/>
        </p:nvSpPr>
        <p:spPr>
          <a:xfrm>
            <a:off x="2762668" y="5496029"/>
            <a:ext cx="3876382" cy="646331"/>
          </a:xfrm>
          <a:prstGeom prst="rect">
            <a:avLst/>
          </a:prstGeom>
          <a:noFill/>
        </p:spPr>
        <p:txBody>
          <a:bodyPr wrap="none" rtlCol="0">
            <a:spAutoFit/>
          </a:bodyPr>
          <a:lstStyle/>
          <a:p>
            <a:r>
              <a:rPr lang="en-US" sz="3600" dirty="0">
                <a:latin typeface="Cooper Black" panose="0208090404030B020404" pitchFamily="18" charset="77"/>
              </a:rPr>
              <a:t>2 million T cells</a:t>
            </a:r>
          </a:p>
        </p:txBody>
      </p:sp>
    </p:spTree>
    <p:extLst>
      <p:ext uri="{BB962C8B-B14F-4D97-AF65-F5344CB8AC3E}">
        <p14:creationId xmlns:p14="http://schemas.microsoft.com/office/powerpoint/2010/main" val="3206205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xmlns="" id="{CF83AB6A-0F5D-CC4A-9D25-79C948A37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27215" cy="4343400"/>
          </a:xfrm>
          <a:prstGeom prst="rect">
            <a:avLst/>
          </a:prstGeom>
        </p:spPr>
      </p:pic>
    </p:spTree>
    <p:extLst>
      <p:ext uri="{BB962C8B-B14F-4D97-AF65-F5344CB8AC3E}">
        <p14:creationId xmlns:p14="http://schemas.microsoft.com/office/powerpoint/2010/main" val="17963352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unit of selection(s)?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981" y="1600201"/>
            <a:ext cx="7100152" cy="4525963"/>
          </a:xfrm>
          <a:prstGeom prst="rect">
            <a:avLst/>
          </a:prstGeom>
        </p:spPr>
      </p:pic>
    </p:spTree>
    <p:extLst>
      <p:ext uri="{BB962C8B-B14F-4D97-AF65-F5344CB8AC3E}">
        <p14:creationId xmlns:p14="http://schemas.microsoft.com/office/powerpoint/2010/main" val="1198519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555" y="274639"/>
            <a:ext cx="8686800" cy="1143000"/>
          </a:xfrm>
        </p:spPr>
        <p:txBody>
          <a:bodyPr>
            <a:normAutofit/>
          </a:bodyPr>
          <a:lstStyle/>
          <a:p>
            <a:r>
              <a:rPr lang="en-US">
                <a:latin typeface="Calibri Light" charset="0"/>
                <a:ea typeface="Calibri Light" charset="0"/>
                <a:cs typeface="Calibri Light" charset="0"/>
              </a:rPr>
              <a:t>Lineages </a:t>
            </a:r>
            <a:r>
              <a:rPr lang="en-US" dirty="0">
                <a:latin typeface="Calibri Light" charset="0"/>
                <a:ea typeface="Calibri Light" charset="0"/>
                <a:cs typeface="Calibri Light" charset="0"/>
              </a:rPr>
              <a:t>allow us to </a:t>
            </a:r>
            <a:r>
              <a:rPr lang="en-US">
                <a:latin typeface="Calibri Light" charset="0"/>
                <a:ea typeface="Calibri Light" charset="0"/>
                <a:cs typeface="Calibri Light" charset="0"/>
              </a:rPr>
              <a:t>capture process</a:t>
            </a:r>
            <a:endParaRPr lang="en-US" dirty="0">
              <a:latin typeface="Calibri Light" charset="0"/>
              <a:ea typeface="Calibri Light" charset="0"/>
              <a:cs typeface="Calibri Light"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972" y="1600201"/>
            <a:ext cx="7999197" cy="4525963"/>
          </a:xfrm>
        </p:spPr>
      </p:pic>
    </p:spTree>
    <p:extLst>
      <p:ext uri="{BB962C8B-B14F-4D97-AF65-F5344CB8AC3E}">
        <p14:creationId xmlns:p14="http://schemas.microsoft.com/office/powerpoint/2010/main" val="8682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big is a clone?</a:t>
            </a:r>
          </a:p>
        </p:txBody>
      </p:sp>
      <p:graphicFrame>
        <p:nvGraphicFramePr>
          <p:cNvPr id="16" name="Table 15"/>
          <p:cNvGraphicFramePr>
            <a:graphicFrameLocks noGrp="1"/>
          </p:cNvGraphicFramePr>
          <p:nvPr>
            <p:extLst/>
          </p:nvPr>
        </p:nvGraphicFramePr>
        <p:xfrm>
          <a:off x="2380529" y="4960084"/>
          <a:ext cx="5072333" cy="1285515"/>
        </p:xfrm>
        <a:graphic>
          <a:graphicData uri="http://schemas.openxmlformats.org/drawingml/2006/table">
            <a:tbl>
              <a:tblPr>
                <a:tableStyleId>{7E9639D4-E3E2-4D34-9284-5A2195B3D0D7}</a:tableStyleId>
              </a:tblPr>
              <a:tblGrid>
                <a:gridCol w="1272702"/>
                <a:gridCol w="1589596"/>
                <a:gridCol w="1236794"/>
                <a:gridCol w="973241"/>
              </a:tblGrid>
              <a:tr h="800310">
                <a:tc>
                  <a:txBody>
                    <a:bodyPr/>
                    <a:lstStyle/>
                    <a:p>
                      <a:pPr algn="ctr" fontAlgn="b"/>
                      <a:r>
                        <a:rPr lang="en-US" sz="2400" b="0" i="0" u="none" strike="noStrike" dirty="0" smtClean="0">
                          <a:solidFill>
                            <a:srgbClr val="000000"/>
                          </a:solidFill>
                          <a:effectLst/>
                          <a:latin typeface="Calibri" charset="0"/>
                        </a:rPr>
                        <a:t>Sample</a:t>
                      </a:r>
                      <a:r>
                        <a:rPr lang="en-US" sz="2400" b="0" i="0" u="none" strike="noStrike" baseline="0" dirty="0" smtClean="0">
                          <a:solidFill>
                            <a:srgbClr val="000000"/>
                          </a:solidFill>
                          <a:effectLst/>
                          <a:latin typeface="Calibri" charset="0"/>
                        </a:rPr>
                        <a:t> libraries</a:t>
                      </a:r>
                      <a:endParaRPr lang="en-US" sz="2400" b="0" i="0" u="none" strike="noStrike" dirty="0">
                        <a:solidFill>
                          <a:srgbClr val="000000"/>
                        </a:solidFill>
                        <a:effectLst/>
                        <a:latin typeface="Calibri" charset="0"/>
                      </a:endParaRPr>
                    </a:p>
                  </a:txBody>
                  <a:tcPr marL="12700" marR="12700" marT="12700" marB="0" anchor="b"/>
                </a:tc>
                <a:tc>
                  <a:txBody>
                    <a:bodyPr/>
                    <a:lstStyle/>
                    <a:p>
                      <a:pPr marL="0" algn="ctr" defTabSz="457200" rtl="0" eaLnBrk="1" fontAlgn="b" latinLnBrk="0" hangingPunct="1"/>
                      <a:r>
                        <a:rPr lang="en-US" sz="2400" b="0" i="0" u="none" strike="noStrike" dirty="0" smtClean="0">
                          <a:solidFill>
                            <a:srgbClr val="000000"/>
                          </a:solidFill>
                          <a:effectLst/>
                          <a:latin typeface="Calibri" charset="0"/>
                        </a:rPr>
                        <a:t>Unique</a:t>
                      </a:r>
                      <a:r>
                        <a:rPr lang="en-US" sz="2400" b="0" i="0" u="none" strike="noStrike" baseline="0" dirty="0" smtClean="0">
                          <a:solidFill>
                            <a:srgbClr val="000000"/>
                          </a:solidFill>
                          <a:effectLst/>
                          <a:latin typeface="Calibri" charset="0"/>
                        </a:rPr>
                        <a:t> sequences</a:t>
                      </a:r>
                      <a:endParaRPr lang="en-US" sz="2400" b="0" i="0" u="none" strike="noStrike" dirty="0">
                        <a:solidFill>
                          <a:srgbClr val="000000"/>
                        </a:solidFill>
                        <a:effectLst/>
                        <a:latin typeface="Calibri" charset="0"/>
                      </a:endParaRPr>
                    </a:p>
                  </a:txBody>
                  <a:tcPr marL="12700" marR="12700" marT="12700" marB="0" anchor="b"/>
                </a:tc>
                <a:tc>
                  <a:txBody>
                    <a:bodyPr/>
                    <a:lstStyle/>
                    <a:p>
                      <a:pPr marL="0" algn="ctr" defTabSz="457200" rtl="0" eaLnBrk="1" fontAlgn="b" latinLnBrk="0" hangingPunct="1"/>
                      <a:r>
                        <a:rPr lang="en-US" sz="2400" b="0" i="0" u="none" strike="noStrike" dirty="0" smtClean="0">
                          <a:solidFill>
                            <a:srgbClr val="000000"/>
                          </a:solidFill>
                          <a:effectLst/>
                          <a:latin typeface="Calibri" charset="0"/>
                        </a:rPr>
                        <a:t>Unique</a:t>
                      </a:r>
                      <a:r>
                        <a:rPr lang="en-US" sz="2400" b="0" i="0" u="none" strike="noStrike" baseline="0" dirty="0" smtClean="0">
                          <a:solidFill>
                            <a:srgbClr val="000000"/>
                          </a:solidFill>
                          <a:effectLst/>
                          <a:latin typeface="Calibri" charset="0"/>
                        </a:rPr>
                        <a:t> instances</a:t>
                      </a:r>
                      <a:endParaRPr lang="en-US" sz="2400" b="0" i="0" u="none" strike="noStrike" dirty="0">
                        <a:solidFill>
                          <a:srgbClr val="000000"/>
                        </a:solidFill>
                        <a:effectLst/>
                        <a:latin typeface="Calibri" charset="0"/>
                      </a:endParaRPr>
                    </a:p>
                  </a:txBody>
                  <a:tcPr marL="12700" marR="12700" marT="12700" marB="0" anchor="b"/>
                </a:tc>
                <a:tc>
                  <a:txBody>
                    <a:bodyPr/>
                    <a:lstStyle/>
                    <a:p>
                      <a:pPr marL="0" algn="ctr" defTabSz="457200" rtl="0" eaLnBrk="1" fontAlgn="b" latinLnBrk="0" hangingPunct="1"/>
                      <a:r>
                        <a:rPr lang="en-US" sz="2400" b="0" i="0" u="none" strike="noStrike" dirty="0" smtClean="0">
                          <a:solidFill>
                            <a:srgbClr val="000000"/>
                          </a:solidFill>
                          <a:effectLst/>
                          <a:latin typeface="Calibri" charset="0"/>
                        </a:rPr>
                        <a:t>Copies</a:t>
                      </a:r>
                      <a:endParaRPr lang="en-US" sz="2400" b="0" i="0" u="none" strike="noStrike" dirty="0">
                        <a:solidFill>
                          <a:srgbClr val="000000"/>
                        </a:solidFill>
                        <a:effectLst/>
                        <a:latin typeface="Calibri" charset="0"/>
                      </a:endParaRPr>
                    </a:p>
                  </a:txBody>
                  <a:tcPr marL="12700" marR="12700" marT="12700" marB="0" anchor="b"/>
                </a:tc>
              </a:tr>
              <a:tr h="485205">
                <a:tc>
                  <a:txBody>
                    <a:bodyPr/>
                    <a:lstStyle/>
                    <a:p>
                      <a:pPr algn="ctr" fontAlgn="b"/>
                      <a:r>
                        <a:rPr lang="en-US" sz="2400" u="none" strike="noStrike" dirty="0" smtClean="0">
                          <a:effectLst/>
                        </a:rPr>
                        <a:t>3</a:t>
                      </a:r>
                      <a:endParaRPr lang="en-US" sz="2400" b="0" i="0" u="none" strike="noStrike" dirty="0">
                        <a:solidFill>
                          <a:srgbClr val="000000"/>
                        </a:solidFill>
                        <a:effectLst/>
                        <a:latin typeface="Calibri" charset="0"/>
                      </a:endParaRPr>
                    </a:p>
                  </a:txBody>
                  <a:tcPr marL="12700" marR="12700" marT="12700" marB="0" anchor="b"/>
                </a:tc>
                <a:tc>
                  <a:txBody>
                    <a:bodyPr/>
                    <a:lstStyle/>
                    <a:p>
                      <a:pPr algn="ctr" fontAlgn="b"/>
                      <a:r>
                        <a:rPr lang="en-US" sz="2400" u="none" strike="noStrike" dirty="0" smtClean="0">
                          <a:effectLst/>
                        </a:rPr>
                        <a:t>4</a:t>
                      </a:r>
                      <a:endParaRPr lang="en-US" sz="2400" b="0" i="0" u="none" strike="noStrike" dirty="0">
                        <a:solidFill>
                          <a:srgbClr val="000000"/>
                        </a:solidFill>
                        <a:effectLst/>
                        <a:latin typeface="Calibri" charset="0"/>
                      </a:endParaRPr>
                    </a:p>
                  </a:txBody>
                  <a:tcPr marL="12700" marR="12700" marT="12700" marB="0" anchor="b"/>
                </a:tc>
                <a:tc>
                  <a:txBody>
                    <a:bodyPr/>
                    <a:lstStyle/>
                    <a:p>
                      <a:pPr algn="ctr" fontAlgn="b"/>
                      <a:r>
                        <a:rPr lang="en-US" sz="2400" u="none" strike="noStrike" dirty="0" smtClean="0">
                          <a:effectLst/>
                        </a:rPr>
                        <a:t>6</a:t>
                      </a:r>
                      <a:endParaRPr lang="en-US" sz="2400" b="0" i="0" u="none" strike="noStrike" dirty="0">
                        <a:solidFill>
                          <a:srgbClr val="000000"/>
                        </a:solidFill>
                        <a:effectLst/>
                        <a:latin typeface="Calibri" charset="0"/>
                      </a:endParaRPr>
                    </a:p>
                  </a:txBody>
                  <a:tcPr marL="12700" marR="12700" marT="12700" marB="0" anchor="b"/>
                </a:tc>
                <a:tc>
                  <a:txBody>
                    <a:bodyPr/>
                    <a:lstStyle/>
                    <a:p>
                      <a:pPr algn="ctr" fontAlgn="b"/>
                      <a:r>
                        <a:rPr lang="en-US" sz="2400" u="none" strike="noStrike" dirty="0" smtClean="0">
                          <a:effectLst/>
                        </a:rPr>
                        <a:t>9</a:t>
                      </a:r>
                      <a:endParaRPr lang="en-US" sz="2400" b="0" i="0" u="none" strike="noStrike" dirty="0">
                        <a:solidFill>
                          <a:srgbClr val="000000"/>
                        </a:solidFill>
                        <a:effectLst/>
                        <a:latin typeface="Calibri" charset="0"/>
                      </a:endParaRPr>
                    </a:p>
                  </a:txBody>
                  <a:tcPr marL="12700" marR="12700" marT="12700" marB="0" anchor="b"/>
                </a:tc>
              </a:tr>
            </a:tbl>
          </a:graphicData>
        </a:graphic>
      </p:graphicFrame>
      <p:sp>
        <p:nvSpPr>
          <p:cNvPr id="17" name="TextBox 16"/>
          <p:cNvSpPr txBox="1"/>
          <p:nvPr/>
        </p:nvSpPr>
        <p:spPr>
          <a:xfrm>
            <a:off x="823431" y="5539967"/>
            <a:ext cx="1513556" cy="830997"/>
          </a:xfrm>
          <a:prstGeom prst="rect">
            <a:avLst/>
          </a:prstGeom>
          <a:noFill/>
        </p:spPr>
        <p:txBody>
          <a:bodyPr wrap="none" rtlCol="0">
            <a:spAutoFit/>
          </a:bodyPr>
          <a:lstStyle/>
          <a:p>
            <a:r>
              <a:rPr lang="en-US" sz="2400" dirty="0" smtClean="0"/>
              <a:t>How big</a:t>
            </a:r>
          </a:p>
          <a:p>
            <a:r>
              <a:rPr lang="en-US" sz="2400" dirty="0" smtClean="0"/>
              <a:t>Is Clone </a:t>
            </a:r>
            <a:r>
              <a:rPr lang="en-US" sz="2400" dirty="0" err="1" smtClean="0"/>
              <a:t>i</a:t>
            </a:r>
            <a:r>
              <a:rPr lang="en-US" sz="2400" dirty="0" smtClean="0"/>
              <a:t>? </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281142"/>
            <a:ext cx="6934200" cy="3263900"/>
          </a:xfrm>
          <a:prstGeom prst="rect">
            <a:avLst/>
          </a:prstGeom>
        </p:spPr>
      </p:pic>
    </p:spTree>
    <p:extLst>
      <p:ext uri="{BB962C8B-B14F-4D97-AF65-F5344CB8AC3E}">
        <p14:creationId xmlns:p14="http://schemas.microsoft.com/office/powerpoint/2010/main" val="401375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smtClean="0"/>
              <a:t>mutated is </a:t>
            </a:r>
            <a:r>
              <a:rPr lang="en-US" dirty="0"/>
              <a:t>a clone?</a:t>
            </a:r>
          </a:p>
        </p:txBody>
      </p:sp>
      <p:graphicFrame>
        <p:nvGraphicFramePr>
          <p:cNvPr id="16" name="Table 15"/>
          <p:cNvGraphicFramePr>
            <a:graphicFrameLocks noGrp="1"/>
          </p:cNvGraphicFramePr>
          <p:nvPr>
            <p:extLst>
              <p:ext uri="{D42A27DB-BD31-4B8C-83A1-F6EECF244321}">
                <p14:modId xmlns:p14="http://schemas.microsoft.com/office/powerpoint/2010/main" val="1555109194"/>
              </p:ext>
            </p:extLst>
          </p:nvPr>
        </p:nvGraphicFramePr>
        <p:xfrm>
          <a:off x="2380529" y="4960084"/>
          <a:ext cx="5371994" cy="1595185"/>
        </p:xfrm>
        <a:graphic>
          <a:graphicData uri="http://schemas.openxmlformats.org/drawingml/2006/table">
            <a:tbl>
              <a:tblPr>
                <a:tableStyleId>{7E9639D4-E3E2-4D34-9284-5A2195B3D0D7}</a:tableStyleId>
              </a:tblPr>
              <a:tblGrid>
                <a:gridCol w="1347890"/>
                <a:gridCol w="1683505"/>
                <a:gridCol w="1309861"/>
                <a:gridCol w="1030738"/>
              </a:tblGrid>
              <a:tr h="800310">
                <a:tc>
                  <a:txBody>
                    <a:bodyPr/>
                    <a:lstStyle/>
                    <a:p>
                      <a:pPr algn="ctr" fontAlgn="b"/>
                      <a:r>
                        <a:rPr lang="en-US" sz="2400" b="0" i="0" u="none" strike="noStrike" dirty="0" smtClean="0">
                          <a:solidFill>
                            <a:srgbClr val="000000"/>
                          </a:solidFill>
                          <a:effectLst/>
                          <a:latin typeface="Calibri" charset="0"/>
                        </a:rPr>
                        <a:t>Total mutations</a:t>
                      </a:r>
                      <a:endParaRPr lang="en-US" sz="2400" b="0" i="0" u="none" strike="noStrike" dirty="0">
                        <a:solidFill>
                          <a:srgbClr val="000000"/>
                        </a:solidFill>
                        <a:effectLst/>
                        <a:latin typeface="Calibri" charset="0"/>
                      </a:endParaRPr>
                    </a:p>
                  </a:txBody>
                  <a:tcPr marL="12700" marR="12700" marT="12700" marB="0" anchor="b"/>
                </a:tc>
                <a:tc>
                  <a:txBody>
                    <a:bodyPr/>
                    <a:lstStyle/>
                    <a:p>
                      <a:pPr marL="0" algn="ctr" defTabSz="457200" rtl="0" eaLnBrk="1" fontAlgn="b" latinLnBrk="0" hangingPunct="1"/>
                      <a:r>
                        <a:rPr lang="en-US" sz="2400" b="0" i="0" u="none" strike="noStrike" dirty="0" smtClean="0">
                          <a:solidFill>
                            <a:srgbClr val="000000"/>
                          </a:solidFill>
                          <a:effectLst/>
                          <a:latin typeface="Calibri" charset="0"/>
                        </a:rPr>
                        <a:t>Unique</a:t>
                      </a:r>
                      <a:r>
                        <a:rPr lang="en-US" sz="2400" b="0" i="0" u="none" strike="noStrike" baseline="0" dirty="0" smtClean="0">
                          <a:solidFill>
                            <a:srgbClr val="000000"/>
                          </a:solidFill>
                          <a:effectLst/>
                          <a:latin typeface="Calibri" charset="0"/>
                        </a:rPr>
                        <a:t> </a:t>
                      </a:r>
                      <a:r>
                        <a:rPr lang="en-US" sz="2400" b="0" i="0" u="none" strike="noStrike" baseline="0" dirty="0" smtClean="0">
                          <a:solidFill>
                            <a:srgbClr val="000000"/>
                          </a:solidFill>
                          <a:effectLst/>
                          <a:latin typeface="Calibri" charset="0"/>
                        </a:rPr>
                        <a:t>mutations</a:t>
                      </a:r>
                      <a:endParaRPr lang="en-US" sz="2400" b="0" i="0" u="none" strike="noStrike" dirty="0">
                        <a:solidFill>
                          <a:srgbClr val="000000"/>
                        </a:solidFill>
                        <a:effectLst/>
                        <a:latin typeface="Calibri" charset="0"/>
                      </a:endParaRPr>
                    </a:p>
                  </a:txBody>
                  <a:tcPr marL="12700" marR="12700" marT="12700" marB="0" anchor="b"/>
                </a:tc>
                <a:tc>
                  <a:txBody>
                    <a:bodyPr/>
                    <a:lstStyle/>
                    <a:p>
                      <a:pPr marL="0" algn="ctr" defTabSz="457200" rtl="0" eaLnBrk="1" fontAlgn="b" latinLnBrk="0" hangingPunct="1"/>
                      <a:r>
                        <a:rPr lang="en-US" sz="2400" b="0" i="0" u="none" strike="noStrike" dirty="0" smtClean="0">
                          <a:solidFill>
                            <a:srgbClr val="000000"/>
                          </a:solidFill>
                          <a:effectLst/>
                          <a:latin typeface="Calibri" charset="0"/>
                        </a:rPr>
                        <a:t>Average by </a:t>
                      </a:r>
                      <a:r>
                        <a:rPr lang="en-US" sz="2400" b="0" i="0" u="none" strike="noStrike" baseline="0" dirty="0" smtClean="0">
                          <a:solidFill>
                            <a:srgbClr val="000000"/>
                          </a:solidFill>
                          <a:effectLst/>
                          <a:latin typeface="Calibri" charset="0"/>
                        </a:rPr>
                        <a:t>instances</a:t>
                      </a:r>
                      <a:endParaRPr lang="en-US" sz="2400" b="0" i="0" u="none" strike="noStrike" dirty="0">
                        <a:solidFill>
                          <a:srgbClr val="000000"/>
                        </a:solidFill>
                        <a:effectLst/>
                        <a:latin typeface="Calibri" charset="0"/>
                      </a:endParaRPr>
                    </a:p>
                  </a:txBody>
                  <a:tcPr marL="12700" marR="12700" marT="12700" marB="0" anchor="b"/>
                </a:tc>
                <a:tc>
                  <a:txBody>
                    <a:bodyPr/>
                    <a:lstStyle/>
                    <a:p>
                      <a:pPr marL="0" algn="ctr" defTabSz="457200" rtl="0" eaLnBrk="1" fontAlgn="b" latinLnBrk="0" hangingPunct="1"/>
                      <a:r>
                        <a:rPr lang="en-US" sz="2400" b="0" i="0" u="none" strike="noStrike" dirty="0" smtClean="0">
                          <a:solidFill>
                            <a:srgbClr val="000000"/>
                          </a:solidFill>
                          <a:effectLst/>
                          <a:latin typeface="Calibri" charset="0"/>
                        </a:rPr>
                        <a:t>Average by Copies</a:t>
                      </a:r>
                      <a:endParaRPr lang="en-US" sz="2400" b="0" i="0" u="none" strike="noStrike" dirty="0">
                        <a:solidFill>
                          <a:srgbClr val="000000"/>
                        </a:solidFill>
                        <a:effectLst/>
                        <a:latin typeface="Calibri" charset="0"/>
                      </a:endParaRPr>
                    </a:p>
                  </a:txBody>
                  <a:tcPr marL="12700" marR="12700" marT="12700" marB="0" anchor="b"/>
                </a:tc>
              </a:tr>
              <a:tr h="485205">
                <a:tc>
                  <a:txBody>
                    <a:bodyPr/>
                    <a:lstStyle/>
                    <a:p>
                      <a:pPr algn="ctr" fontAlgn="b"/>
                      <a:r>
                        <a:rPr lang="en-US" sz="2400" u="none" strike="noStrike" dirty="0" smtClean="0">
                          <a:effectLst/>
                        </a:rPr>
                        <a:t>12 or 18</a:t>
                      </a:r>
                      <a:endParaRPr lang="en-US" sz="2400" b="0" i="0" u="none" strike="noStrike" dirty="0">
                        <a:solidFill>
                          <a:srgbClr val="000000"/>
                        </a:solidFill>
                        <a:effectLst/>
                        <a:latin typeface="Calibri" charset="0"/>
                      </a:endParaRPr>
                    </a:p>
                  </a:txBody>
                  <a:tcPr marL="12700" marR="12700" marT="12700" marB="0" anchor="b"/>
                </a:tc>
                <a:tc>
                  <a:txBody>
                    <a:bodyPr/>
                    <a:lstStyle/>
                    <a:p>
                      <a:pPr algn="ctr" fontAlgn="b"/>
                      <a:r>
                        <a:rPr lang="en-US" sz="2400" u="none" strike="noStrike" dirty="0" smtClean="0">
                          <a:effectLst/>
                        </a:rPr>
                        <a:t>4</a:t>
                      </a:r>
                      <a:endParaRPr lang="en-US" sz="2400" b="0" i="0" u="none" strike="noStrike" dirty="0">
                        <a:solidFill>
                          <a:srgbClr val="000000"/>
                        </a:solidFill>
                        <a:effectLst/>
                        <a:latin typeface="Calibri" charset="0"/>
                      </a:endParaRPr>
                    </a:p>
                  </a:txBody>
                  <a:tcPr marL="12700" marR="12700" marT="12700" marB="0" anchor="b"/>
                </a:tc>
                <a:tc>
                  <a:txBody>
                    <a:bodyPr/>
                    <a:lstStyle/>
                    <a:p>
                      <a:pPr algn="ctr" fontAlgn="b"/>
                      <a:r>
                        <a:rPr lang="en-US" sz="2400" b="0" i="0" u="none" strike="noStrike" dirty="0" smtClean="0">
                          <a:solidFill>
                            <a:schemeClr val="tx1"/>
                          </a:solidFill>
                          <a:effectLst/>
                          <a:latin typeface="+mn-lt"/>
                        </a:rPr>
                        <a:t>12/6=2</a:t>
                      </a:r>
                      <a:endParaRPr lang="en-US" sz="2400" b="0" i="0" u="none" strike="noStrike" dirty="0">
                        <a:solidFill>
                          <a:srgbClr val="000000"/>
                        </a:solidFill>
                        <a:effectLst/>
                        <a:latin typeface="Calibri" charset="0"/>
                      </a:endParaRPr>
                    </a:p>
                  </a:txBody>
                  <a:tcPr marL="12700" marR="12700" marT="12700" marB="0" anchor="b"/>
                </a:tc>
                <a:tc>
                  <a:txBody>
                    <a:bodyPr/>
                    <a:lstStyle/>
                    <a:p>
                      <a:pPr algn="ctr" fontAlgn="b"/>
                      <a:r>
                        <a:rPr lang="en-US" sz="2400" u="none" strike="noStrike" dirty="0" smtClean="0">
                          <a:effectLst/>
                        </a:rPr>
                        <a:t>18/9=2</a:t>
                      </a:r>
                      <a:endParaRPr lang="en-US" sz="2400" b="0" i="0" u="none" strike="noStrike" dirty="0">
                        <a:solidFill>
                          <a:srgbClr val="000000"/>
                        </a:solidFill>
                        <a:effectLst/>
                        <a:latin typeface="Calibri" charset="0"/>
                      </a:endParaRPr>
                    </a:p>
                  </a:txBody>
                  <a:tcPr marL="12700" marR="12700" marT="12700" marB="0" anchor="b"/>
                </a:tc>
              </a:tr>
            </a:tbl>
          </a:graphicData>
        </a:graphic>
      </p:graphicFrame>
      <p:sp>
        <p:nvSpPr>
          <p:cNvPr id="17" name="TextBox 16"/>
          <p:cNvSpPr txBox="1"/>
          <p:nvPr/>
        </p:nvSpPr>
        <p:spPr>
          <a:xfrm>
            <a:off x="286717" y="5539967"/>
            <a:ext cx="1892634" cy="830997"/>
          </a:xfrm>
          <a:prstGeom prst="rect">
            <a:avLst/>
          </a:prstGeom>
          <a:noFill/>
        </p:spPr>
        <p:txBody>
          <a:bodyPr wrap="none" rtlCol="0">
            <a:spAutoFit/>
          </a:bodyPr>
          <a:lstStyle/>
          <a:p>
            <a:r>
              <a:rPr lang="en-US" sz="2400" smtClean="0"/>
              <a:t>How </a:t>
            </a:r>
            <a:r>
              <a:rPr lang="en-US" sz="2400" smtClean="0"/>
              <a:t>mutated</a:t>
            </a:r>
            <a:endParaRPr lang="en-US" sz="2400" dirty="0" smtClean="0"/>
          </a:p>
          <a:p>
            <a:r>
              <a:rPr lang="en-US" sz="2400" dirty="0" smtClean="0"/>
              <a:t>Is Clone </a:t>
            </a:r>
            <a:r>
              <a:rPr lang="en-US" sz="2400" dirty="0" err="1" smtClean="0"/>
              <a:t>i</a:t>
            </a:r>
            <a:r>
              <a:rPr lang="en-US" sz="2400" dirty="0" smtClean="0"/>
              <a:t>? </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281142"/>
            <a:ext cx="6934200" cy="3263900"/>
          </a:xfrm>
          <a:prstGeom prst="rect">
            <a:avLst/>
          </a:prstGeom>
        </p:spPr>
      </p:pic>
    </p:spTree>
    <p:extLst>
      <p:ext uri="{BB962C8B-B14F-4D97-AF65-F5344CB8AC3E}">
        <p14:creationId xmlns:p14="http://schemas.microsoft.com/office/powerpoint/2010/main" val="3485246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3538" y="220354"/>
            <a:ext cx="7460342" cy="6370975"/>
          </a:xfrm>
          <a:prstGeom prst="rect">
            <a:avLst/>
          </a:prstGeom>
        </p:spPr>
        <p:txBody>
          <a:bodyPr wrap="square">
            <a:spAutoFit/>
          </a:bodyPr>
          <a:lstStyle/>
          <a:p>
            <a:pPr marL="457200" indent="-457200">
              <a:buFont typeface="+mj-lt"/>
              <a:buAutoNum type="arabicPeriod"/>
            </a:pPr>
            <a:r>
              <a:rPr lang="en-US" sz="2400" dirty="0" smtClean="0">
                <a:latin typeface="Arial" charset="0"/>
                <a:ea typeface="Arial" charset="0"/>
                <a:cs typeface="Arial" charset="0"/>
              </a:rPr>
              <a:t>How </a:t>
            </a:r>
            <a:r>
              <a:rPr lang="en-US" sz="2400" dirty="0">
                <a:latin typeface="Arial" charset="0"/>
                <a:ea typeface="Arial" charset="0"/>
                <a:cs typeface="Arial" charset="0"/>
              </a:rPr>
              <a:t>do we create an interactive visualization of the diversity of a b cell population </a:t>
            </a:r>
            <a:endParaRPr lang="he-IL" sz="2400" dirty="0" smtClean="0">
              <a:latin typeface="Arial" charset="0"/>
              <a:ea typeface="Arial" charset="0"/>
              <a:cs typeface="Arial" charset="0"/>
            </a:endParaRPr>
          </a:p>
          <a:p>
            <a:pPr marL="800100" lvl="1" indent="-457200">
              <a:buFont typeface="+mj-lt"/>
              <a:buAutoNum type="alphaLcPeriod"/>
            </a:pPr>
            <a:r>
              <a:rPr lang="en-US" sz="2400" dirty="0" smtClean="0">
                <a:latin typeface="Arial" charset="0"/>
                <a:ea typeface="Arial" charset="0"/>
                <a:cs typeface="Arial" charset="0"/>
              </a:rPr>
              <a:t>Grouped </a:t>
            </a:r>
            <a:r>
              <a:rPr lang="en-US" sz="2400" dirty="0">
                <a:latin typeface="Arial" charset="0"/>
                <a:ea typeface="Arial" charset="0"/>
                <a:cs typeface="Arial" charset="0"/>
              </a:rPr>
              <a:t>by germline V gene, by CDR3 amino acid sequence, by metadata (tissue type, disease state etc.)….</a:t>
            </a:r>
          </a:p>
          <a:p>
            <a:pPr marL="800100" lvl="1" indent="-457200">
              <a:buFont typeface="+mj-lt"/>
              <a:buAutoNum type="alphaLcPeriod"/>
            </a:pPr>
            <a:r>
              <a:rPr lang="en-US" sz="2400" dirty="0" smtClean="0">
                <a:latin typeface="Arial" charset="0"/>
                <a:ea typeface="Arial" charset="0"/>
                <a:cs typeface="Arial" charset="0"/>
              </a:rPr>
              <a:t>Unsupervised </a:t>
            </a:r>
            <a:r>
              <a:rPr lang="en-US" sz="2400" dirty="0">
                <a:latin typeface="Arial" charset="0"/>
                <a:ea typeface="Arial" charset="0"/>
                <a:cs typeface="Arial" charset="0"/>
              </a:rPr>
              <a:t>Identification of sub populations of B cells </a:t>
            </a:r>
          </a:p>
          <a:p>
            <a:pPr marL="800100" lvl="1" indent="-457200">
              <a:buFont typeface="+mj-lt"/>
              <a:buAutoNum type="alphaLcPeriod"/>
            </a:pPr>
            <a:r>
              <a:rPr lang="en-US" sz="2400" dirty="0" smtClean="0">
                <a:latin typeface="Arial" charset="0"/>
                <a:ea typeface="Arial" charset="0"/>
                <a:cs typeface="Arial" charset="0"/>
              </a:rPr>
              <a:t>How </a:t>
            </a:r>
            <a:r>
              <a:rPr lang="en-US" sz="2400" dirty="0">
                <a:latin typeface="Arial" charset="0"/>
                <a:ea typeface="Arial" charset="0"/>
                <a:cs typeface="Arial" charset="0"/>
              </a:rPr>
              <a:t>do we visualize multiple clones and multiple clone members at the same time?</a:t>
            </a:r>
          </a:p>
          <a:p>
            <a:pPr marL="457200" indent="-457200">
              <a:buFont typeface="+mj-lt"/>
              <a:buAutoNum type="arabicPeriod"/>
            </a:pPr>
            <a:r>
              <a:rPr lang="en-US" sz="2400" dirty="0" smtClean="0">
                <a:latin typeface="Arial" charset="0"/>
                <a:ea typeface="Arial" charset="0"/>
                <a:cs typeface="Arial" charset="0"/>
              </a:rPr>
              <a:t>How </a:t>
            </a:r>
            <a:r>
              <a:rPr lang="en-US" sz="2400" dirty="0">
                <a:latin typeface="Arial" charset="0"/>
                <a:ea typeface="Arial" charset="0"/>
                <a:cs typeface="Arial" charset="0"/>
              </a:rPr>
              <a:t>do we create an interactive visualization to compare b cell populations </a:t>
            </a:r>
          </a:p>
          <a:p>
            <a:pPr marL="800100" lvl="1" indent="-457200">
              <a:buFont typeface="+mj-lt"/>
              <a:buAutoNum type="alphaLcPeriod"/>
            </a:pPr>
            <a:r>
              <a:rPr lang="en-US" sz="2400" dirty="0" smtClean="0">
                <a:latin typeface="Arial" charset="0"/>
                <a:ea typeface="Arial" charset="0"/>
                <a:cs typeface="Arial" charset="0"/>
              </a:rPr>
              <a:t>Pairwise </a:t>
            </a:r>
            <a:r>
              <a:rPr lang="en-US" sz="2400" dirty="0">
                <a:latin typeface="Arial" charset="0"/>
                <a:ea typeface="Arial" charset="0"/>
                <a:cs typeface="Arial" charset="0"/>
              </a:rPr>
              <a:t>comparisons</a:t>
            </a:r>
          </a:p>
          <a:p>
            <a:pPr marL="800100" lvl="1" indent="-457200">
              <a:buFont typeface="+mj-lt"/>
              <a:buAutoNum type="alphaLcPeriod"/>
            </a:pPr>
            <a:r>
              <a:rPr lang="en-US" sz="2400" dirty="0" smtClean="0">
                <a:latin typeface="Arial" charset="0"/>
                <a:ea typeface="Arial" charset="0"/>
                <a:cs typeface="Arial" charset="0"/>
              </a:rPr>
              <a:t>Multiple </a:t>
            </a:r>
            <a:r>
              <a:rPr lang="en-US" sz="2400" dirty="0">
                <a:latin typeface="Arial" charset="0"/>
                <a:ea typeface="Arial" charset="0"/>
                <a:cs typeface="Arial" charset="0"/>
              </a:rPr>
              <a:t>characteristics comparison / comparison of hierarchical dependencies </a:t>
            </a:r>
          </a:p>
          <a:p>
            <a:pPr marL="800100" lvl="1" indent="-457200">
              <a:buFont typeface="+mj-lt"/>
              <a:buAutoNum type="alphaLcPeriod"/>
            </a:pPr>
            <a:r>
              <a:rPr lang="en-US" sz="2400" dirty="0" smtClean="0">
                <a:latin typeface="Arial" charset="0"/>
                <a:ea typeface="Arial" charset="0"/>
                <a:cs typeface="Arial" charset="0"/>
              </a:rPr>
              <a:t>By </a:t>
            </a:r>
            <a:r>
              <a:rPr lang="en-US" sz="2400" dirty="0">
                <a:latin typeface="Arial" charset="0"/>
                <a:ea typeface="Arial" charset="0"/>
                <a:cs typeface="Arial" charset="0"/>
              </a:rPr>
              <a:t>disease state or tissue type (With multiple dependencies)</a:t>
            </a:r>
          </a:p>
          <a:p>
            <a:pPr marL="800100" lvl="1" indent="-457200">
              <a:buFont typeface="+mj-lt"/>
              <a:buAutoNum type="alphaLcPeriod"/>
            </a:pPr>
            <a:r>
              <a:rPr lang="en-US" sz="2400" dirty="0" smtClean="0">
                <a:latin typeface="Arial" charset="0"/>
                <a:ea typeface="Arial" charset="0"/>
                <a:cs typeface="Arial" charset="0"/>
              </a:rPr>
              <a:t>Over </a:t>
            </a:r>
            <a:r>
              <a:rPr lang="en-US" sz="2400" dirty="0">
                <a:latin typeface="Arial" charset="0"/>
                <a:ea typeface="Arial" charset="0"/>
                <a:cs typeface="Arial" charset="0"/>
              </a:rPr>
              <a:t>time.</a:t>
            </a:r>
          </a:p>
        </p:txBody>
      </p:sp>
    </p:spTree>
    <p:extLst>
      <p:ext uri="{BB962C8B-B14F-4D97-AF65-F5344CB8AC3E}">
        <p14:creationId xmlns:p14="http://schemas.microsoft.com/office/powerpoint/2010/main" val="16542373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563" y="729588"/>
            <a:ext cx="8828468" cy="1143000"/>
          </a:xfrm>
        </p:spPr>
        <p:txBody>
          <a:bodyPr>
            <a:noAutofit/>
          </a:bodyPr>
          <a:lstStyle/>
          <a:p>
            <a:pPr algn="l"/>
            <a:r>
              <a:rPr lang="en-US" sz="3200"/>
              <a:t>How do we visualize the effects of B cell specificity (which we know from the B cell receptor sequence) on other B cell population characteristics?</a:t>
            </a:r>
            <a:br>
              <a:rPr lang="en-US" sz="3200"/>
            </a:br>
            <a:endParaRPr lang="en-US" sz="3200"/>
          </a:p>
        </p:txBody>
      </p:sp>
      <p:grpSp>
        <p:nvGrpSpPr>
          <p:cNvPr id="9" name="Group 8"/>
          <p:cNvGrpSpPr/>
          <p:nvPr/>
        </p:nvGrpSpPr>
        <p:grpSpPr>
          <a:xfrm>
            <a:off x="1229319" y="2253802"/>
            <a:ext cx="6685362" cy="4475408"/>
            <a:chOff x="-130016" y="2250969"/>
            <a:chExt cx="8382000" cy="5817631"/>
          </a:xfrm>
        </p:grpSpPr>
        <p:pic>
          <p:nvPicPr>
            <p:cNvPr id="4" name="Picture 3"/>
            <p:cNvPicPr>
              <a:picLocks noChangeAspect="1"/>
            </p:cNvPicPr>
            <p:nvPr/>
          </p:nvPicPr>
          <p:blipFill>
            <a:blip r:embed="rId3"/>
            <a:stretch>
              <a:fillRect/>
            </a:stretch>
          </p:blipFill>
          <p:spPr>
            <a:xfrm>
              <a:off x="6089999" y="3458502"/>
              <a:ext cx="2161985" cy="28466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715" y="2354522"/>
              <a:ext cx="5305620" cy="241461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 y="4896726"/>
              <a:ext cx="5442860" cy="3171874"/>
            </a:xfrm>
            <a:prstGeom prst="rect">
              <a:avLst/>
            </a:prstGeom>
          </p:spPr>
        </p:pic>
        <p:sp>
          <p:nvSpPr>
            <p:cNvPr id="7" name="Rounded Rectangle 6"/>
            <p:cNvSpPr/>
            <p:nvPr/>
          </p:nvSpPr>
          <p:spPr>
            <a:xfrm>
              <a:off x="33776" y="2250969"/>
              <a:ext cx="5501560" cy="2473120"/>
            </a:xfrm>
            <a:prstGeom prst="roundRect">
              <a:avLst/>
            </a:prstGeom>
            <a:no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30016" y="4816368"/>
              <a:ext cx="5828133" cy="3218040"/>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23044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87038" y="3291840"/>
            <a:ext cx="6299200" cy="3566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32116" y="8342"/>
            <a:ext cx="8546123" cy="1143000"/>
          </a:xfrm>
        </p:spPr>
        <p:txBody>
          <a:bodyPr>
            <a:normAutofit/>
          </a:bodyPr>
          <a:lstStyle/>
          <a:p>
            <a:r>
              <a:rPr lang="en-US" sz="3200" dirty="0"/>
              <a:t>Creating a map of B cell </a:t>
            </a:r>
            <a:r>
              <a:rPr lang="en-US" sz="3200" b="1" i="1" dirty="0"/>
              <a:t>clones</a:t>
            </a:r>
            <a:r>
              <a:rPr lang="en-US" sz="3200" dirty="0"/>
              <a:t> in the human body</a:t>
            </a:r>
          </a:p>
        </p:txBody>
      </p:sp>
      <p:sp>
        <p:nvSpPr>
          <p:cNvPr id="5" name="Rectangle 4"/>
          <p:cNvSpPr/>
          <p:nvPr/>
        </p:nvSpPr>
        <p:spPr>
          <a:xfrm>
            <a:off x="1536432" y="3451287"/>
            <a:ext cx="5600411" cy="33813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187038" y="4609589"/>
            <a:ext cx="8218208" cy="1077218"/>
          </a:xfrm>
          <a:prstGeom prst="rect">
            <a:avLst/>
          </a:prstGeom>
          <a:solidFill>
            <a:schemeClr val="bg1"/>
          </a:solidFill>
        </p:spPr>
        <p:txBody>
          <a:bodyPr wrap="square" rtlCol="0">
            <a:spAutoFit/>
          </a:bodyPr>
          <a:lstStyle/>
          <a:p>
            <a:r>
              <a:rPr lang="en-US" sz="3200" dirty="0"/>
              <a:t>(1) How can we estimate clonal overlap </a:t>
            </a:r>
            <a:r>
              <a:rPr lang="en-US" sz="3200"/>
              <a:t>between tissues</a:t>
            </a:r>
            <a:r>
              <a:rPr lang="en-US" sz="3200" dirty="0"/>
              <a:t>? </a:t>
            </a:r>
          </a:p>
        </p:txBody>
      </p:sp>
      <p:pic>
        <p:nvPicPr>
          <p:cNvPr id="8" name="Picture 7"/>
          <p:cNvPicPr>
            <a:picLocks noChangeAspect="1"/>
          </p:cNvPicPr>
          <p:nvPr/>
        </p:nvPicPr>
        <p:blipFill>
          <a:blip r:embed="rId3"/>
          <a:stretch>
            <a:fillRect/>
          </a:stretch>
        </p:blipFill>
        <p:spPr>
          <a:xfrm>
            <a:off x="6437729" y="1169431"/>
            <a:ext cx="2161985" cy="28466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45" y="1444085"/>
            <a:ext cx="5305620" cy="2414616"/>
          </a:xfrm>
          <a:prstGeom prst="rect">
            <a:avLst/>
          </a:prstGeom>
        </p:spPr>
      </p:pic>
      <p:sp>
        <p:nvSpPr>
          <p:cNvPr id="10" name="Rounded Rectangle 9"/>
          <p:cNvSpPr/>
          <p:nvPr/>
        </p:nvSpPr>
        <p:spPr>
          <a:xfrm>
            <a:off x="381506" y="1365932"/>
            <a:ext cx="5501560" cy="2473120"/>
          </a:xfrm>
          <a:prstGeom prst="roundRect">
            <a:avLst/>
          </a:prstGeom>
          <a:no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92928" y="5908325"/>
            <a:ext cx="1701938" cy="523220"/>
          </a:xfrm>
          <a:prstGeom prst="rect">
            <a:avLst/>
          </a:prstGeom>
          <a:noFill/>
        </p:spPr>
        <p:txBody>
          <a:bodyPr wrap="square" rtlCol="0">
            <a:spAutoFit/>
          </a:bodyPr>
          <a:lstStyle/>
          <a:p>
            <a:r>
              <a:rPr lang="en-US" sz="2800" dirty="0">
                <a:cs typeface="Arial"/>
              </a:rPr>
              <a:t>8 tissues</a:t>
            </a:r>
          </a:p>
        </p:txBody>
      </p:sp>
      <p:sp>
        <p:nvSpPr>
          <p:cNvPr id="12" name="TextBox 11"/>
          <p:cNvSpPr txBox="1"/>
          <p:nvPr/>
        </p:nvSpPr>
        <p:spPr>
          <a:xfrm>
            <a:off x="2059918" y="6006574"/>
            <a:ext cx="620683" cy="369332"/>
          </a:xfrm>
          <a:prstGeom prst="rect">
            <a:avLst/>
          </a:prstGeom>
          <a:noFill/>
        </p:spPr>
        <p:txBody>
          <a:bodyPr wrap="none" rtlCol="0">
            <a:spAutoFit/>
          </a:bodyPr>
          <a:lstStyle/>
          <a:p>
            <a:r>
              <a:rPr lang="en-US" dirty="0">
                <a:solidFill>
                  <a:srgbClr val="690A1F"/>
                </a:solidFill>
                <a:latin typeface="Arial" charset="0"/>
                <a:ea typeface="Arial" charset="0"/>
                <a:cs typeface="Arial" charset="0"/>
              </a:rPr>
              <a:t>PBL</a:t>
            </a:r>
          </a:p>
        </p:txBody>
      </p:sp>
      <p:sp>
        <p:nvSpPr>
          <p:cNvPr id="13" name="TextBox 12"/>
          <p:cNvSpPr txBox="1"/>
          <p:nvPr/>
        </p:nvSpPr>
        <p:spPr>
          <a:xfrm>
            <a:off x="4200269" y="6006574"/>
            <a:ext cx="1822341" cy="369332"/>
          </a:xfrm>
          <a:prstGeom prst="rect">
            <a:avLst/>
          </a:prstGeom>
          <a:noFill/>
        </p:spPr>
        <p:txBody>
          <a:bodyPr wrap="square" rtlCol="0">
            <a:spAutoFit/>
          </a:bodyPr>
          <a:lstStyle/>
          <a:p>
            <a:pPr algn="ctr"/>
            <a:r>
              <a:rPr lang="en-US" dirty="0">
                <a:solidFill>
                  <a:srgbClr val="505050"/>
                </a:solidFill>
                <a:latin typeface="Helvetica" charset="0"/>
                <a:ea typeface="Helvetica" charset="0"/>
                <a:cs typeface="Helvetica" charset="0"/>
              </a:rPr>
              <a:t>MLN</a:t>
            </a:r>
          </a:p>
        </p:txBody>
      </p:sp>
      <p:sp>
        <p:nvSpPr>
          <p:cNvPr id="14" name="TextBox 13"/>
          <p:cNvSpPr txBox="1"/>
          <p:nvPr/>
        </p:nvSpPr>
        <p:spPr>
          <a:xfrm>
            <a:off x="2767869" y="6006574"/>
            <a:ext cx="530915" cy="369332"/>
          </a:xfrm>
          <a:prstGeom prst="rect">
            <a:avLst/>
          </a:prstGeom>
          <a:noFill/>
        </p:spPr>
        <p:txBody>
          <a:bodyPr wrap="none" rtlCol="0">
            <a:spAutoFit/>
          </a:bodyPr>
          <a:lstStyle/>
          <a:p>
            <a:r>
              <a:rPr lang="en-US" dirty="0">
                <a:solidFill>
                  <a:srgbClr val="B51823"/>
                </a:solidFill>
                <a:latin typeface="Helvetica" charset="0"/>
                <a:ea typeface="Helvetica" charset="0"/>
                <a:cs typeface="Helvetica" charset="0"/>
              </a:rPr>
              <a:t>BM</a:t>
            </a:r>
          </a:p>
        </p:txBody>
      </p:sp>
      <p:sp>
        <p:nvSpPr>
          <p:cNvPr id="15" name="TextBox 14"/>
          <p:cNvSpPr txBox="1"/>
          <p:nvPr/>
        </p:nvSpPr>
        <p:spPr>
          <a:xfrm>
            <a:off x="3331637" y="6006574"/>
            <a:ext cx="620683" cy="369332"/>
          </a:xfrm>
          <a:prstGeom prst="rect">
            <a:avLst/>
          </a:prstGeom>
          <a:noFill/>
        </p:spPr>
        <p:txBody>
          <a:bodyPr wrap="none" rtlCol="0">
            <a:spAutoFit/>
          </a:bodyPr>
          <a:lstStyle/>
          <a:p>
            <a:r>
              <a:rPr lang="en-US" dirty="0">
                <a:solidFill>
                  <a:srgbClr val="DB5A4A"/>
                </a:solidFill>
                <a:latin typeface="Helvetica" charset="0"/>
                <a:ea typeface="Helvetica" charset="0"/>
                <a:cs typeface="Helvetica" charset="0"/>
              </a:rPr>
              <a:t>SPL</a:t>
            </a:r>
          </a:p>
        </p:txBody>
      </p:sp>
      <p:sp>
        <p:nvSpPr>
          <p:cNvPr id="16" name="TextBox 15"/>
          <p:cNvSpPr txBox="1"/>
          <p:nvPr/>
        </p:nvSpPr>
        <p:spPr>
          <a:xfrm>
            <a:off x="4001385" y="6006574"/>
            <a:ext cx="697627" cy="369332"/>
          </a:xfrm>
          <a:prstGeom prst="rect">
            <a:avLst/>
          </a:prstGeom>
          <a:noFill/>
        </p:spPr>
        <p:txBody>
          <a:bodyPr wrap="none" rtlCol="0">
            <a:spAutoFit/>
          </a:bodyPr>
          <a:lstStyle/>
          <a:p>
            <a:r>
              <a:rPr lang="en-US" dirty="0">
                <a:solidFill>
                  <a:srgbClr val="FAA180"/>
                </a:solidFill>
                <a:latin typeface="Helvetica" charset="0"/>
                <a:ea typeface="Helvetica" charset="0"/>
                <a:cs typeface="Helvetica" charset="0"/>
              </a:rPr>
              <a:t>Lung</a:t>
            </a:r>
          </a:p>
        </p:txBody>
      </p:sp>
      <p:sp>
        <p:nvSpPr>
          <p:cNvPr id="17" name="TextBox 16"/>
          <p:cNvSpPr txBox="1"/>
          <p:nvPr/>
        </p:nvSpPr>
        <p:spPr>
          <a:xfrm>
            <a:off x="5471988" y="6006574"/>
            <a:ext cx="1056700" cy="369332"/>
          </a:xfrm>
          <a:prstGeom prst="rect">
            <a:avLst/>
          </a:prstGeom>
          <a:noFill/>
        </p:spPr>
        <p:txBody>
          <a:bodyPr wrap="none" rtlCol="0">
            <a:spAutoFit/>
          </a:bodyPr>
          <a:lstStyle/>
          <a:p>
            <a:r>
              <a:rPr lang="en-US" dirty="0">
                <a:solidFill>
                  <a:srgbClr val="8AC6DE"/>
                </a:solidFill>
                <a:latin typeface="Helvetica" charset="0"/>
                <a:ea typeface="Helvetica" charset="0"/>
                <a:cs typeface="Helvetica" charset="0"/>
              </a:rPr>
              <a:t>Jejunum</a:t>
            </a:r>
          </a:p>
        </p:txBody>
      </p:sp>
      <p:sp>
        <p:nvSpPr>
          <p:cNvPr id="18" name="TextBox 17"/>
          <p:cNvSpPr txBox="1"/>
          <p:nvPr/>
        </p:nvSpPr>
        <p:spPr>
          <a:xfrm>
            <a:off x="6421124" y="6006574"/>
            <a:ext cx="748923" cy="369332"/>
          </a:xfrm>
          <a:prstGeom prst="rect">
            <a:avLst/>
          </a:prstGeom>
          <a:noFill/>
        </p:spPr>
        <p:txBody>
          <a:bodyPr wrap="none" rtlCol="0">
            <a:spAutoFit/>
          </a:bodyPr>
          <a:lstStyle/>
          <a:p>
            <a:r>
              <a:rPr lang="en-US" dirty="0">
                <a:solidFill>
                  <a:srgbClr val="2998C3"/>
                </a:solidFill>
                <a:latin typeface="Helvetica" charset="0"/>
                <a:ea typeface="Helvetica" charset="0"/>
                <a:cs typeface="Helvetica" charset="0"/>
              </a:rPr>
              <a:t>Ileum</a:t>
            </a:r>
          </a:p>
        </p:txBody>
      </p:sp>
      <p:sp>
        <p:nvSpPr>
          <p:cNvPr id="19" name="TextBox 18"/>
          <p:cNvSpPr txBox="1"/>
          <p:nvPr/>
        </p:nvSpPr>
        <p:spPr>
          <a:xfrm>
            <a:off x="7105316" y="6006574"/>
            <a:ext cx="787395" cy="369332"/>
          </a:xfrm>
          <a:prstGeom prst="rect">
            <a:avLst/>
          </a:prstGeom>
          <a:noFill/>
        </p:spPr>
        <p:txBody>
          <a:bodyPr wrap="none" rtlCol="0">
            <a:spAutoFit/>
          </a:bodyPr>
          <a:lstStyle/>
          <a:p>
            <a:r>
              <a:rPr lang="en-US" dirty="0">
                <a:solidFill>
                  <a:srgbClr val="006AAC"/>
                </a:solidFill>
                <a:latin typeface="Helvetica" charset="0"/>
                <a:ea typeface="Helvetica" charset="0"/>
                <a:cs typeface="Helvetica" charset="0"/>
              </a:rPr>
              <a:t>Colon</a:t>
            </a:r>
          </a:p>
        </p:txBody>
      </p:sp>
    </p:spTree>
    <p:extLst>
      <p:ext uri="{BB962C8B-B14F-4D97-AF65-F5344CB8AC3E}">
        <p14:creationId xmlns:p14="http://schemas.microsoft.com/office/powerpoint/2010/main" val="1440267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23" y="222879"/>
            <a:ext cx="9351034" cy="1143000"/>
          </a:xfrm>
        </p:spPr>
        <p:txBody>
          <a:bodyPr>
            <a:normAutofit fontScale="90000"/>
          </a:bodyPr>
          <a:lstStyle/>
          <a:p>
            <a:r>
              <a:rPr lang="en-US" dirty="0"/>
              <a:t>Cosine similarity of </a:t>
            </a:r>
            <a:r>
              <a:rPr lang="en-US"/>
              <a:t>clones found </a:t>
            </a:r>
            <a:r>
              <a:rPr lang="en-US" dirty="0"/>
              <a:t>in tissues</a:t>
            </a:r>
          </a:p>
        </p:txBody>
      </p:sp>
      <p:pic>
        <p:nvPicPr>
          <p:cNvPr id="4" name="Picture 3" descr="Screen Shot 2016-10-02 at 2.02.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73" y="1598079"/>
            <a:ext cx="2486122" cy="9805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1415"/>
            <a:ext cx="3325158" cy="3111038"/>
          </a:xfrm>
          <a:prstGeom prst="rect">
            <a:avLst/>
          </a:prstGeom>
        </p:spPr>
      </p:pic>
      <p:graphicFrame>
        <p:nvGraphicFramePr>
          <p:cNvPr id="6" name="Table 5"/>
          <p:cNvGraphicFramePr>
            <a:graphicFrameLocks noGrp="1"/>
          </p:cNvGraphicFramePr>
          <p:nvPr/>
        </p:nvGraphicFramePr>
        <p:xfrm>
          <a:off x="3471806" y="1534882"/>
          <a:ext cx="2998004" cy="4552937"/>
        </p:xfrm>
        <a:graphic>
          <a:graphicData uri="http://schemas.openxmlformats.org/drawingml/2006/table">
            <a:tbl>
              <a:tblPr firstRow="1" bandRow="1">
                <a:tableStyleId>{46F890A9-2807-4EBB-B81D-B2AA78EC7F39}</a:tableStyleId>
              </a:tblPr>
              <a:tblGrid>
                <a:gridCol w="962170">
                  <a:extLst>
                    <a:ext uri="{9D8B030D-6E8A-4147-A177-3AD203B41FA5}">
                      <a16:colId xmlns:a16="http://schemas.microsoft.com/office/drawing/2014/main" xmlns="" val="20000"/>
                    </a:ext>
                  </a:extLst>
                </a:gridCol>
                <a:gridCol w="966159">
                  <a:extLst>
                    <a:ext uri="{9D8B030D-6E8A-4147-A177-3AD203B41FA5}">
                      <a16:colId xmlns:a16="http://schemas.microsoft.com/office/drawing/2014/main" xmlns="" val="20001"/>
                    </a:ext>
                  </a:extLst>
                </a:gridCol>
                <a:gridCol w="1069675">
                  <a:extLst>
                    <a:ext uri="{9D8B030D-6E8A-4147-A177-3AD203B41FA5}">
                      <a16:colId xmlns:a16="http://schemas.microsoft.com/office/drawing/2014/main" xmlns="" val="20002"/>
                    </a:ext>
                  </a:extLst>
                </a:gridCol>
              </a:tblGrid>
              <a:tr h="621722">
                <a:tc>
                  <a:txBody>
                    <a:bodyPr/>
                    <a:lstStyle/>
                    <a:p>
                      <a:r>
                        <a:rPr lang="en-US" dirty="0"/>
                        <a:t>Tissue</a:t>
                      </a:r>
                      <a:r>
                        <a:rPr lang="en-US" baseline="0" dirty="0"/>
                        <a:t> </a:t>
                      </a:r>
                      <a:r>
                        <a:rPr lang="en-US" dirty="0"/>
                        <a:t>1</a:t>
                      </a:r>
                    </a:p>
                  </a:txBody>
                  <a:tcPr/>
                </a:tc>
                <a:tc>
                  <a:txBody>
                    <a:bodyPr/>
                    <a:lstStyle/>
                    <a:p>
                      <a:r>
                        <a:rPr lang="en-US" dirty="0"/>
                        <a:t>Tissue</a:t>
                      </a:r>
                      <a:r>
                        <a:rPr lang="en-US" baseline="0" dirty="0"/>
                        <a:t> </a:t>
                      </a:r>
                      <a:r>
                        <a:rPr lang="en-US" dirty="0"/>
                        <a:t>2</a:t>
                      </a:r>
                    </a:p>
                    <a:p>
                      <a:endParaRPr lang="en-US" dirty="0"/>
                    </a:p>
                  </a:txBody>
                  <a:tcPr/>
                </a:tc>
                <a:tc>
                  <a:txBody>
                    <a:bodyPr/>
                    <a:lstStyle/>
                    <a:p>
                      <a:r>
                        <a:rPr lang="en-US" dirty="0"/>
                        <a:t>Tissue</a:t>
                      </a:r>
                      <a:r>
                        <a:rPr lang="en-US" baseline="0" dirty="0"/>
                        <a:t> </a:t>
                      </a:r>
                      <a:r>
                        <a:rPr lang="en-US" dirty="0"/>
                        <a:t>3</a:t>
                      </a:r>
                    </a:p>
                    <a:p>
                      <a:endParaRPr lang="en-US" dirty="0"/>
                    </a:p>
                  </a:txBody>
                  <a:tcPr/>
                </a:tc>
                <a:extLst>
                  <a:ext uri="{0D108BD9-81ED-4DB2-BD59-A6C34878D82A}">
                    <a16:rowId xmlns:a16="http://schemas.microsoft.com/office/drawing/2014/main" xmlns="" val="10000"/>
                  </a:ext>
                </a:extLst>
              </a:tr>
              <a:tr h="942074">
                <a:tc>
                  <a:txBody>
                    <a:bodyPr/>
                    <a:lstStyle/>
                    <a:p>
                      <a:r>
                        <a:rPr lang="en-US" dirty="0"/>
                        <a:t>Clone 1</a:t>
                      </a:r>
                    </a:p>
                    <a:p>
                      <a:r>
                        <a:rPr lang="en-US" dirty="0"/>
                        <a:t>size</a:t>
                      </a:r>
                    </a:p>
                  </a:txBody>
                  <a:tcPr/>
                </a:tc>
                <a:tc>
                  <a:txBody>
                    <a:bodyPr/>
                    <a:lstStyle/>
                    <a:p>
                      <a:r>
                        <a:rPr lang="en-US" dirty="0"/>
                        <a:t>Clone 1</a:t>
                      </a:r>
                    </a:p>
                    <a:p>
                      <a:r>
                        <a:rPr lang="en-US" dirty="0"/>
                        <a:t>size</a:t>
                      </a:r>
                    </a:p>
                  </a:txBody>
                  <a:tcPr/>
                </a:tc>
                <a:tc>
                  <a:txBody>
                    <a:bodyPr/>
                    <a:lstStyle/>
                    <a:p>
                      <a:r>
                        <a:rPr lang="en-US" dirty="0"/>
                        <a:t>Clone 1</a:t>
                      </a:r>
                    </a:p>
                    <a:p>
                      <a:r>
                        <a:rPr lang="en-US" dirty="0"/>
                        <a:t>size</a:t>
                      </a:r>
                    </a:p>
                  </a:txBody>
                  <a:tcPr/>
                </a:tc>
                <a:extLst>
                  <a:ext uri="{0D108BD9-81ED-4DB2-BD59-A6C34878D82A}">
                    <a16:rowId xmlns:a16="http://schemas.microsoft.com/office/drawing/2014/main" xmlns="" val="10001"/>
                  </a:ext>
                </a:extLst>
              </a:tr>
              <a:tr h="1086635">
                <a:tc>
                  <a:txBody>
                    <a:bodyPr/>
                    <a:lstStyle/>
                    <a:p>
                      <a:endParaRPr lang="en-US" dirty="0"/>
                    </a:p>
                    <a:p>
                      <a:r>
                        <a:rPr lang="en-US" dirty="0"/>
                        <a:t>Clone 2</a:t>
                      </a:r>
                    </a:p>
                    <a:p>
                      <a:r>
                        <a:rPr lang="en-US" dirty="0"/>
                        <a:t>size</a:t>
                      </a:r>
                    </a:p>
                  </a:txBody>
                  <a:tcPr/>
                </a:tc>
                <a:tc>
                  <a:txBody>
                    <a:bodyPr/>
                    <a:lstStyle/>
                    <a:p>
                      <a:endParaRPr lang="en-US" dirty="0"/>
                    </a:p>
                    <a:p>
                      <a:r>
                        <a:rPr lang="en-US" dirty="0"/>
                        <a:t>Clone 2</a:t>
                      </a:r>
                    </a:p>
                    <a:p>
                      <a:r>
                        <a:rPr lang="en-US" dirty="0"/>
                        <a:t>size</a:t>
                      </a:r>
                    </a:p>
                  </a:txBody>
                  <a:tcPr/>
                </a:tc>
                <a:tc>
                  <a:txBody>
                    <a:bodyPr/>
                    <a:lstStyle/>
                    <a:p>
                      <a:endParaRPr lang="en-US" dirty="0"/>
                    </a:p>
                    <a:p>
                      <a:r>
                        <a:rPr lang="en-US" dirty="0"/>
                        <a:t>Clone 2</a:t>
                      </a:r>
                    </a:p>
                    <a:p>
                      <a:r>
                        <a:rPr lang="en-US" dirty="0"/>
                        <a:t>size</a:t>
                      </a:r>
                    </a:p>
                  </a:txBody>
                  <a:tcPr/>
                </a:tc>
                <a:extLst>
                  <a:ext uri="{0D108BD9-81ED-4DB2-BD59-A6C34878D82A}">
                    <a16:rowId xmlns:a16="http://schemas.microsoft.com/office/drawing/2014/main" xmlns="" val="10002"/>
                  </a:ext>
                </a:extLst>
              </a:tr>
              <a:tr h="942074">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xmlns="" val="10003"/>
                  </a:ext>
                </a:extLst>
              </a:tr>
              <a:tr h="942074">
                <a:tc>
                  <a:txBody>
                    <a:bodyPr/>
                    <a:lstStyle/>
                    <a:p>
                      <a:r>
                        <a:rPr lang="en-US" dirty="0"/>
                        <a:t>Clone N</a:t>
                      </a:r>
                    </a:p>
                    <a:p>
                      <a:r>
                        <a:rPr lang="en-US" dirty="0"/>
                        <a:t>size</a:t>
                      </a:r>
                    </a:p>
                  </a:txBody>
                  <a:tcPr/>
                </a:tc>
                <a:tc>
                  <a:txBody>
                    <a:bodyPr/>
                    <a:lstStyle/>
                    <a:p>
                      <a:r>
                        <a:rPr lang="en-US" dirty="0"/>
                        <a:t>Clone N</a:t>
                      </a:r>
                    </a:p>
                    <a:p>
                      <a:r>
                        <a:rPr lang="en-US" dirty="0"/>
                        <a:t>size</a:t>
                      </a:r>
                    </a:p>
                  </a:txBody>
                  <a:tcPr/>
                </a:tc>
                <a:tc>
                  <a:txBody>
                    <a:bodyPr/>
                    <a:lstStyle/>
                    <a:p>
                      <a:r>
                        <a:rPr lang="en-US" dirty="0"/>
                        <a:t>Clone N</a:t>
                      </a:r>
                    </a:p>
                    <a:p>
                      <a:r>
                        <a:rPr lang="en-US" dirty="0"/>
                        <a:t>size</a:t>
                      </a:r>
                    </a:p>
                  </a:txBody>
                  <a:tcPr/>
                </a:tc>
                <a:extLst>
                  <a:ext uri="{0D108BD9-81ED-4DB2-BD59-A6C34878D82A}">
                    <a16:rowId xmlns:a16="http://schemas.microsoft.com/office/drawing/2014/main" xmlns="" val="10004"/>
                  </a:ext>
                </a:extLst>
              </a:tr>
            </a:tbl>
          </a:graphicData>
        </a:graphic>
      </p:graphicFrame>
      <p:sp>
        <p:nvSpPr>
          <p:cNvPr id="7" name="TextBox 6"/>
          <p:cNvSpPr txBox="1"/>
          <p:nvPr/>
        </p:nvSpPr>
        <p:spPr>
          <a:xfrm>
            <a:off x="6712029" y="1943443"/>
            <a:ext cx="1778829" cy="3785652"/>
          </a:xfrm>
          <a:prstGeom prst="rect">
            <a:avLst/>
          </a:prstGeom>
          <a:noFill/>
        </p:spPr>
        <p:txBody>
          <a:bodyPr wrap="square" rtlCol="0">
            <a:spAutoFit/>
          </a:bodyPr>
          <a:lstStyle/>
          <a:p>
            <a:r>
              <a:rPr lang="en-US" sz="2400" dirty="0"/>
              <a:t>If we are comparing  tissue </a:t>
            </a:r>
            <a:r>
              <a:rPr lang="en-US" sz="2400" dirty="0" err="1"/>
              <a:t>i</a:t>
            </a:r>
            <a:r>
              <a:rPr lang="en-US" sz="2400" dirty="0"/>
              <a:t> and tissue ii to tissue iii</a:t>
            </a:r>
          </a:p>
          <a:p>
            <a:endParaRPr lang="en-US" sz="2400" dirty="0"/>
          </a:p>
          <a:p>
            <a:r>
              <a:rPr lang="en-US" sz="2400" dirty="0"/>
              <a:t>And there are N clones in the entire </a:t>
            </a:r>
            <a:r>
              <a:rPr lang="en-US" sz="2400" b="1" i="1" dirty="0"/>
              <a:t>person</a:t>
            </a:r>
            <a:endParaRPr lang="en-US" sz="2400" dirty="0"/>
          </a:p>
        </p:txBody>
      </p:sp>
    </p:spTree>
    <p:extLst>
      <p:ext uri="{BB962C8B-B14F-4D97-AF65-F5344CB8AC3E}">
        <p14:creationId xmlns:p14="http://schemas.microsoft.com/office/powerpoint/2010/main" val="14312694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xmlns="" id="{F88668CA-7918-F242-A711-097050A56AA0}"/>
              </a:ext>
            </a:extLst>
          </p:cNvPr>
          <p:cNvPicPr>
            <a:picLocks noChangeAspect="1"/>
          </p:cNvPicPr>
          <p:nvPr/>
        </p:nvPicPr>
        <p:blipFill>
          <a:blip r:embed="rId3">
            <a:lum/>
            <a:alphaModFix/>
          </a:blip>
          <a:srcRect/>
          <a:stretch>
            <a:fillRect/>
          </a:stretch>
        </p:blipFill>
        <p:spPr>
          <a:xfrm>
            <a:off x="482760" y="1834380"/>
            <a:ext cx="8178570" cy="3189510"/>
          </a:xfrm>
          <a:prstGeom prst="rect">
            <a:avLst/>
          </a:prstGeom>
          <a:noFill/>
          <a:ln>
            <a:noFill/>
          </a:ln>
        </p:spPr>
      </p:pic>
    </p:spTree>
    <p:extLst>
      <p:ext uri="{BB962C8B-B14F-4D97-AF65-F5344CB8AC3E}">
        <p14:creationId xmlns:p14="http://schemas.microsoft.com/office/powerpoint/2010/main" val="3734648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3200" dirty="0">
                <a:cs typeface="Arial"/>
              </a:rPr>
              <a:t>Gut clones are segregated from blood clones</a:t>
            </a:r>
            <a:endParaRPr lang="en-US" sz="3200" dirty="0"/>
          </a:p>
        </p:txBody>
      </p:sp>
      <p:pic>
        <p:nvPicPr>
          <p:cNvPr id="4" name="Picture 3" descr="Screen Shot 2016-05-25 at 6.26.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6729"/>
            <a:ext cx="4181998" cy="3726962"/>
          </a:xfrm>
          <a:prstGeom prst="rect">
            <a:avLst/>
          </a:prstGeom>
        </p:spPr>
      </p:pic>
      <p:pic>
        <p:nvPicPr>
          <p:cNvPr id="5" name="Picture 4" descr="Screen Shot 2016-05-25 at 6.2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466" y="2772502"/>
            <a:ext cx="4120446" cy="3690431"/>
          </a:xfrm>
          <a:prstGeom prst="rect">
            <a:avLst/>
          </a:prstGeom>
        </p:spPr>
      </p:pic>
      <p:pic>
        <p:nvPicPr>
          <p:cNvPr id="6" name="Picture 5" descr="legen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6657" y="1874838"/>
            <a:ext cx="1207343" cy="2144889"/>
          </a:xfrm>
          <a:prstGeom prst="rect">
            <a:avLst/>
          </a:prstGeom>
        </p:spPr>
      </p:pic>
      <p:sp>
        <p:nvSpPr>
          <p:cNvPr id="7" name="TextBox 6"/>
          <p:cNvSpPr txBox="1"/>
          <p:nvPr/>
        </p:nvSpPr>
        <p:spPr>
          <a:xfrm>
            <a:off x="5919073" y="2035787"/>
            <a:ext cx="1469090" cy="584775"/>
          </a:xfrm>
          <a:prstGeom prst="rect">
            <a:avLst/>
          </a:prstGeom>
          <a:noFill/>
        </p:spPr>
        <p:txBody>
          <a:bodyPr wrap="square" rtlCol="0">
            <a:spAutoFit/>
          </a:bodyPr>
          <a:lstStyle/>
          <a:p>
            <a:r>
              <a:rPr lang="en-US" sz="1600"/>
              <a:t>Donor</a:t>
            </a:r>
          </a:p>
          <a:p>
            <a:r>
              <a:rPr lang="en-US" sz="1600" dirty="0"/>
              <a:t>D207 C</a:t>
            </a:r>
            <a:r>
              <a:rPr lang="en-US" sz="1600" baseline="-25000" dirty="0"/>
              <a:t>20</a:t>
            </a:r>
          </a:p>
        </p:txBody>
      </p:sp>
      <p:sp>
        <p:nvSpPr>
          <p:cNvPr id="8" name="TextBox 7"/>
          <p:cNvSpPr txBox="1"/>
          <p:nvPr/>
        </p:nvSpPr>
        <p:spPr>
          <a:xfrm>
            <a:off x="1356454" y="1991928"/>
            <a:ext cx="1469090" cy="584775"/>
          </a:xfrm>
          <a:prstGeom prst="rect">
            <a:avLst/>
          </a:prstGeom>
          <a:noFill/>
        </p:spPr>
        <p:txBody>
          <a:bodyPr wrap="square" rtlCol="0">
            <a:spAutoFit/>
          </a:bodyPr>
          <a:lstStyle/>
          <a:p>
            <a:r>
              <a:rPr lang="en-US" sz="1600"/>
              <a:t>Donor</a:t>
            </a:r>
          </a:p>
          <a:p>
            <a:r>
              <a:rPr lang="en-US" sz="1600" dirty="0"/>
              <a:t>D181 C</a:t>
            </a:r>
            <a:r>
              <a:rPr lang="en-US" sz="1600" baseline="-25000" dirty="0"/>
              <a:t>20</a:t>
            </a:r>
          </a:p>
        </p:txBody>
      </p:sp>
      <p:sp>
        <p:nvSpPr>
          <p:cNvPr id="3" name="TextBox 2"/>
          <p:cNvSpPr txBox="1"/>
          <p:nvPr/>
        </p:nvSpPr>
        <p:spPr>
          <a:xfrm>
            <a:off x="636102" y="1115918"/>
            <a:ext cx="6402715" cy="830997"/>
          </a:xfrm>
          <a:prstGeom prst="rect">
            <a:avLst/>
          </a:prstGeom>
          <a:noFill/>
        </p:spPr>
        <p:txBody>
          <a:bodyPr wrap="none" rtlCol="0">
            <a:spAutoFit/>
          </a:bodyPr>
          <a:lstStyle/>
          <a:p>
            <a:r>
              <a:rPr lang="en-US" sz="2400" dirty="0" smtClean="0">
                <a:latin typeface="Arial" charset="0"/>
                <a:ea typeface="Arial" charset="0"/>
                <a:cs typeface="Arial" charset="0"/>
              </a:rPr>
              <a:t>Pairwise comparison </a:t>
            </a:r>
            <a:r>
              <a:rPr lang="mr-IN" sz="2400" dirty="0" smtClean="0">
                <a:latin typeface="Arial" charset="0"/>
                <a:ea typeface="Arial" charset="0"/>
                <a:cs typeface="Arial" charset="0"/>
              </a:rPr>
              <a:t>–</a:t>
            </a:r>
            <a:r>
              <a:rPr lang="en-US" sz="2400" dirty="0" smtClean="0">
                <a:latin typeface="Arial" charset="0"/>
                <a:ea typeface="Arial" charset="0"/>
                <a:cs typeface="Arial" charset="0"/>
              </a:rPr>
              <a:t> </a:t>
            </a:r>
          </a:p>
          <a:p>
            <a:r>
              <a:rPr lang="en-US" sz="2400" dirty="0" smtClean="0">
                <a:latin typeface="Arial" charset="0"/>
                <a:ea typeface="Arial" charset="0"/>
                <a:cs typeface="Arial" charset="0"/>
              </a:rPr>
              <a:t>unsupervised identification of sub populations</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638075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2RealsizeFIX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47" y="1985625"/>
            <a:ext cx="8705180" cy="2415310"/>
          </a:xfrm>
          <a:prstGeom prst="rect">
            <a:avLst/>
          </a:prstGeom>
        </p:spPr>
      </p:pic>
      <p:sp>
        <p:nvSpPr>
          <p:cNvPr id="2" name="TextBox 1"/>
          <p:cNvSpPr txBox="1"/>
          <p:nvPr/>
        </p:nvSpPr>
        <p:spPr>
          <a:xfrm>
            <a:off x="384847" y="340885"/>
            <a:ext cx="8451273" cy="954107"/>
          </a:xfrm>
          <a:prstGeom prst="rect">
            <a:avLst/>
          </a:prstGeom>
          <a:noFill/>
        </p:spPr>
        <p:txBody>
          <a:bodyPr wrap="square" rtlCol="0">
            <a:spAutoFit/>
          </a:bodyPr>
          <a:lstStyle/>
          <a:p>
            <a:r>
              <a:rPr lang="en-US" sz="2800" dirty="0">
                <a:latin typeface="+mj-lt"/>
              </a:rPr>
              <a:t>What does the division between gut and blood </a:t>
            </a:r>
            <a:r>
              <a:rPr lang="en-US" sz="2800">
                <a:latin typeface="+mj-lt"/>
              </a:rPr>
              <a:t>look like </a:t>
            </a:r>
            <a:r>
              <a:rPr lang="en-US" sz="2800" dirty="0">
                <a:latin typeface="+mj-lt"/>
              </a:rPr>
              <a:t>with more than 2-tissue comparisons?</a:t>
            </a:r>
          </a:p>
        </p:txBody>
      </p:sp>
      <p:sp>
        <p:nvSpPr>
          <p:cNvPr id="4" name="TextBox 3"/>
          <p:cNvSpPr txBox="1"/>
          <p:nvPr/>
        </p:nvSpPr>
        <p:spPr>
          <a:xfrm>
            <a:off x="584969" y="1400849"/>
            <a:ext cx="2232122" cy="584776"/>
          </a:xfrm>
          <a:prstGeom prst="rect">
            <a:avLst/>
          </a:prstGeom>
          <a:noFill/>
        </p:spPr>
        <p:txBody>
          <a:bodyPr wrap="square" rtlCol="0">
            <a:spAutoFit/>
          </a:bodyPr>
          <a:lstStyle/>
          <a:p>
            <a:pPr algn="ctr"/>
            <a:r>
              <a:rPr lang="en-US" dirty="0"/>
              <a:t>“global” clones </a:t>
            </a:r>
          </a:p>
          <a:p>
            <a:pPr algn="ctr"/>
            <a:r>
              <a:rPr lang="en-US" sz="1400" dirty="0"/>
              <a:t>(in 6-8 tissues)</a:t>
            </a:r>
          </a:p>
        </p:txBody>
      </p:sp>
      <p:sp>
        <p:nvSpPr>
          <p:cNvPr id="5" name="TextBox 4"/>
          <p:cNvSpPr txBox="1"/>
          <p:nvPr/>
        </p:nvSpPr>
        <p:spPr>
          <a:xfrm>
            <a:off x="3377430" y="1400849"/>
            <a:ext cx="2232122" cy="584776"/>
          </a:xfrm>
          <a:prstGeom prst="rect">
            <a:avLst/>
          </a:prstGeom>
          <a:noFill/>
        </p:spPr>
        <p:txBody>
          <a:bodyPr wrap="square" rtlCol="0">
            <a:spAutoFit/>
          </a:bodyPr>
          <a:lstStyle/>
          <a:p>
            <a:pPr algn="ctr"/>
            <a:r>
              <a:rPr lang="en-US" dirty="0"/>
              <a:t>“regional” clones </a:t>
            </a:r>
          </a:p>
          <a:p>
            <a:pPr algn="ctr"/>
            <a:r>
              <a:rPr lang="en-US" sz="1400" dirty="0"/>
              <a:t>(in 3-5 tissues)</a:t>
            </a:r>
          </a:p>
        </p:txBody>
      </p:sp>
      <p:sp>
        <p:nvSpPr>
          <p:cNvPr id="6" name="TextBox 5"/>
          <p:cNvSpPr txBox="1"/>
          <p:nvPr/>
        </p:nvSpPr>
        <p:spPr>
          <a:xfrm>
            <a:off x="6423891" y="1400849"/>
            <a:ext cx="2232122" cy="369332"/>
          </a:xfrm>
          <a:prstGeom prst="rect">
            <a:avLst/>
          </a:prstGeom>
          <a:noFill/>
        </p:spPr>
        <p:txBody>
          <a:bodyPr wrap="square" rtlCol="0">
            <a:spAutoFit/>
          </a:bodyPr>
          <a:lstStyle/>
          <a:p>
            <a:pPr algn="ctr"/>
            <a:r>
              <a:rPr lang="en-US" dirty="0"/>
              <a:t>Two-tissue clones </a:t>
            </a:r>
          </a:p>
        </p:txBody>
      </p:sp>
      <p:sp>
        <p:nvSpPr>
          <p:cNvPr id="7" name="TextBox 6"/>
          <p:cNvSpPr txBox="1"/>
          <p:nvPr/>
        </p:nvSpPr>
        <p:spPr>
          <a:xfrm>
            <a:off x="384847" y="4393300"/>
            <a:ext cx="4672061" cy="369332"/>
          </a:xfrm>
          <a:prstGeom prst="rect">
            <a:avLst/>
          </a:prstGeom>
          <a:noFill/>
        </p:spPr>
        <p:txBody>
          <a:bodyPr wrap="square" rtlCol="0">
            <a:spAutoFit/>
          </a:bodyPr>
          <a:lstStyle/>
          <a:p>
            <a:r>
              <a:rPr lang="en-US" dirty="0"/>
              <a:t>There are also many single tissue clones</a:t>
            </a:r>
          </a:p>
        </p:txBody>
      </p:sp>
      <p:sp>
        <p:nvSpPr>
          <p:cNvPr id="10" name="TextBox 9"/>
          <p:cNvSpPr txBox="1"/>
          <p:nvPr/>
        </p:nvSpPr>
        <p:spPr>
          <a:xfrm>
            <a:off x="1592813" y="4950382"/>
            <a:ext cx="1701938" cy="523220"/>
          </a:xfrm>
          <a:prstGeom prst="rect">
            <a:avLst/>
          </a:prstGeom>
          <a:noFill/>
        </p:spPr>
        <p:txBody>
          <a:bodyPr wrap="square" rtlCol="0">
            <a:spAutoFit/>
          </a:bodyPr>
          <a:lstStyle/>
          <a:p>
            <a:r>
              <a:rPr lang="en-US" sz="2800" dirty="0">
                <a:cs typeface="Arial"/>
              </a:rPr>
              <a:t>8 tissues</a:t>
            </a:r>
          </a:p>
        </p:txBody>
      </p:sp>
      <p:sp>
        <p:nvSpPr>
          <p:cNvPr id="11" name="TextBox 10"/>
          <p:cNvSpPr txBox="1"/>
          <p:nvPr/>
        </p:nvSpPr>
        <p:spPr>
          <a:xfrm>
            <a:off x="2959803" y="5048631"/>
            <a:ext cx="620683" cy="369332"/>
          </a:xfrm>
          <a:prstGeom prst="rect">
            <a:avLst/>
          </a:prstGeom>
          <a:noFill/>
        </p:spPr>
        <p:txBody>
          <a:bodyPr wrap="none" rtlCol="0">
            <a:spAutoFit/>
          </a:bodyPr>
          <a:lstStyle/>
          <a:p>
            <a:r>
              <a:rPr lang="en-US" dirty="0">
                <a:solidFill>
                  <a:srgbClr val="690A1F"/>
                </a:solidFill>
                <a:latin typeface="Arial" charset="0"/>
                <a:ea typeface="Arial" charset="0"/>
                <a:cs typeface="Arial" charset="0"/>
              </a:rPr>
              <a:t>PBL</a:t>
            </a:r>
          </a:p>
        </p:txBody>
      </p:sp>
      <p:sp>
        <p:nvSpPr>
          <p:cNvPr id="12" name="TextBox 11"/>
          <p:cNvSpPr txBox="1"/>
          <p:nvPr/>
        </p:nvSpPr>
        <p:spPr>
          <a:xfrm>
            <a:off x="5100154" y="5048631"/>
            <a:ext cx="1822341" cy="369332"/>
          </a:xfrm>
          <a:prstGeom prst="rect">
            <a:avLst/>
          </a:prstGeom>
          <a:noFill/>
        </p:spPr>
        <p:txBody>
          <a:bodyPr wrap="square" rtlCol="0">
            <a:spAutoFit/>
          </a:bodyPr>
          <a:lstStyle/>
          <a:p>
            <a:pPr algn="ctr"/>
            <a:r>
              <a:rPr lang="en-US" dirty="0">
                <a:solidFill>
                  <a:srgbClr val="505050"/>
                </a:solidFill>
                <a:latin typeface="Helvetica" charset="0"/>
                <a:ea typeface="Helvetica" charset="0"/>
                <a:cs typeface="Helvetica" charset="0"/>
              </a:rPr>
              <a:t>MLN</a:t>
            </a:r>
          </a:p>
        </p:txBody>
      </p:sp>
      <p:sp>
        <p:nvSpPr>
          <p:cNvPr id="13" name="TextBox 12"/>
          <p:cNvSpPr txBox="1"/>
          <p:nvPr/>
        </p:nvSpPr>
        <p:spPr>
          <a:xfrm>
            <a:off x="3667754" y="5048631"/>
            <a:ext cx="530915" cy="369332"/>
          </a:xfrm>
          <a:prstGeom prst="rect">
            <a:avLst/>
          </a:prstGeom>
          <a:noFill/>
        </p:spPr>
        <p:txBody>
          <a:bodyPr wrap="none" rtlCol="0">
            <a:spAutoFit/>
          </a:bodyPr>
          <a:lstStyle/>
          <a:p>
            <a:r>
              <a:rPr lang="en-US" dirty="0">
                <a:solidFill>
                  <a:srgbClr val="B51823"/>
                </a:solidFill>
                <a:latin typeface="Helvetica" charset="0"/>
                <a:ea typeface="Helvetica" charset="0"/>
                <a:cs typeface="Helvetica" charset="0"/>
              </a:rPr>
              <a:t>BM</a:t>
            </a:r>
          </a:p>
        </p:txBody>
      </p:sp>
      <p:sp>
        <p:nvSpPr>
          <p:cNvPr id="14" name="TextBox 13"/>
          <p:cNvSpPr txBox="1"/>
          <p:nvPr/>
        </p:nvSpPr>
        <p:spPr>
          <a:xfrm>
            <a:off x="4231522" y="5048631"/>
            <a:ext cx="620683" cy="369332"/>
          </a:xfrm>
          <a:prstGeom prst="rect">
            <a:avLst/>
          </a:prstGeom>
          <a:noFill/>
        </p:spPr>
        <p:txBody>
          <a:bodyPr wrap="none" rtlCol="0">
            <a:spAutoFit/>
          </a:bodyPr>
          <a:lstStyle/>
          <a:p>
            <a:r>
              <a:rPr lang="en-US" dirty="0">
                <a:solidFill>
                  <a:srgbClr val="DB5A4A"/>
                </a:solidFill>
                <a:latin typeface="Helvetica" charset="0"/>
                <a:ea typeface="Helvetica" charset="0"/>
                <a:cs typeface="Helvetica" charset="0"/>
              </a:rPr>
              <a:t>SPL</a:t>
            </a:r>
          </a:p>
        </p:txBody>
      </p:sp>
      <p:sp>
        <p:nvSpPr>
          <p:cNvPr id="15" name="TextBox 14"/>
          <p:cNvSpPr txBox="1"/>
          <p:nvPr/>
        </p:nvSpPr>
        <p:spPr>
          <a:xfrm>
            <a:off x="4901270" y="5048631"/>
            <a:ext cx="697627" cy="369332"/>
          </a:xfrm>
          <a:prstGeom prst="rect">
            <a:avLst/>
          </a:prstGeom>
          <a:noFill/>
        </p:spPr>
        <p:txBody>
          <a:bodyPr wrap="none" rtlCol="0">
            <a:spAutoFit/>
          </a:bodyPr>
          <a:lstStyle/>
          <a:p>
            <a:r>
              <a:rPr lang="en-US" dirty="0">
                <a:solidFill>
                  <a:srgbClr val="FAA180"/>
                </a:solidFill>
                <a:latin typeface="Helvetica" charset="0"/>
                <a:ea typeface="Helvetica" charset="0"/>
                <a:cs typeface="Helvetica" charset="0"/>
              </a:rPr>
              <a:t>Lung</a:t>
            </a:r>
          </a:p>
        </p:txBody>
      </p:sp>
      <p:sp>
        <p:nvSpPr>
          <p:cNvPr id="16" name="TextBox 15"/>
          <p:cNvSpPr txBox="1"/>
          <p:nvPr/>
        </p:nvSpPr>
        <p:spPr>
          <a:xfrm>
            <a:off x="6371873" y="5048631"/>
            <a:ext cx="1056700" cy="369332"/>
          </a:xfrm>
          <a:prstGeom prst="rect">
            <a:avLst/>
          </a:prstGeom>
          <a:noFill/>
        </p:spPr>
        <p:txBody>
          <a:bodyPr wrap="none" rtlCol="0">
            <a:spAutoFit/>
          </a:bodyPr>
          <a:lstStyle/>
          <a:p>
            <a:r>
              <a:rPr lang="en-US" dirty="0">
                <a:solidFill>
                  <a:srgbClr val="8AC6DE"/>
                </a:solidFill>
                <a:latin typeface="Helvetica" charset="0"/>
                <a:ea typeface="Helvetica" charset="0"/>
                <a:cs typeface="Helvetica" charset="0"/>
              </a:rPr>
              <a:t>Jejunum</a:t>
            </a:r>
          </a:p>
        </p:txBody>
      </p:sp>
      <p:sp>
        <p:nvSpPr>
          <p:cNvPr id="17" name="TextBox 16"/>
          <p:cNvSpPr txBox="1"/>
          <p:nvPr/>
        </p:nvSpPr>
        <p:spPr>
          <a:xfrm>
            <a:off x="7321009" y="5048631"/>
            <a:ext cx="748923" cy="369332"/>
          </a:xfrm>
          <a:prstGeom prst="rect">
            <a:avLst/>
          </a:prstGeom>
          <a:noFill/>
        </p:spPr>
        <p:txBody>
          <a:bodyPr wrap="none" rtlCol="0">
            <a:spAutoFit/>
          </a:bodyPr>
          <a:lstStyle/>
          <a:p>
            <a:r>
              <a:rPr lang="en-US" dirty="0">
                <a:solidFill>
                  <a:srgbClr val="2998C3"/>
                </a:solidFill>
                <a:latin typeface="Helvetica" charset="0"/>
                <a:ea typeface="Helvetica" charset="0"/>
                <a:cs typeface="Helvetica" charset="0"/>
              </a:rPr>
              <a:t>Ileum</a:t>
            </a:r>
          </a:p>
        </p:txBody>
      </p:sp>
      <p:sp>
        <p:nvSpPr>
          <p:cNvPr id="18" name="TextBox 17"/>
          <p:cNvSpPr txBox="1"/>
          <p:nvPr/>
        </p:nvSpPr>
        <p:spPr>
          <a:xfrm>
            <a:off x="8005201" y="5048631"/>
            <a:ext cx="787395" cy="369332"/>
          </a:xfrm>
          <a:prstGeom prst="rect">
            <a:avLst/>
          </a:prstGeom>
          <a:noFill/>
        </p:spPr>
        <p:txBody>
          <a:bodyPr wrap="none" rtlCol="0">
            <a:spAutoFit/>
          </a:bodyPr>
          <a:lstStyle/>
          <a:p>
            <a:r>
              <a:rPr lang="en-US" dirty="0">
                <a:solidFill>
                  <a:srgbClr val="006AAC"/>
                </a:solidFill>
                <a:latin typeface="Helvetica" charset="0"/>
                <a:ea typeface="Helvetica" charset="0"/>
                <a:cs typeface="Helvetica" charset="0"/>
              </a:rPr>
              <a:t>Colon</a:t>
            </a:r>
          </a:p>
        </p:txBody>
      </p:sp>
      <p:sp>
        <p:nvSpPr>
          <p:cNvPr id="8" name="Rectangle 7"/>
          <p:cNvSpPr/>
          <p:nvPr/>
        </p:nvSpPr>
        <p:spPr>
          <a:xfrm>
            <a:off x="519522" y="6097825"/>
            <a:ext cx="4910319" cy="461665"/>
          </a:xfrm>
          <a:prstGeom prst="rect">
            <a:avLst/>
          </a:prstGeom>
        </p:spPr>
        <p:txBody>
          <a:bodyPr wrap="none">
            <a:spAutoFit/>
          </a:bodyPr>
          <a:lstStyle/>
          <a:p>
            <a:r>
              <a:rPr lang="en-US" sz="2400" dirty="0">
                <a:latin typeface="Arial" charset="0"/>
                <a:ea typeface="Arial" charset="0"/>
                <a:cs typeface="Arial" charset="0"/>
              </a:rPr>
              <a:t>Multiple </a:t>
            </a:r>
            <a:r>
              <a:rPr lang="en-US" sz="2400" smtClean="0">
                <a:latin typeface="Arial" charset="0"/>
                <a:ea typeface="Arial" charset="0"/>
                <a:cs typeface="Arial" charset="0"/>
              </a:rPr>
              <a:t>characteristic  comparison</a:t>
            </a:r>
            <a:endParaRPr lang="en-US" sz="2400"/>
          </a:p>
        </p:txBody>
      </p:sp>
    </p:spTree>
    <p:extLst>
      <p:ext uri="{BB962C8B-B14F-4D97-AF65-F5344CB8AC3E}">
        <p14:creationId xmlns:p14="http://schemas.microsoft.com/office/powerpoint/2010/main" val="1204544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5858"/>
            <a:ext cx="7886700" cy="1325563"/>
          </a:xfrm>
        </p:spPr>
        <p:txBody>
          <a:bodyPr>
            <a:normAutofit/>
          </a:bodyPr>
          <a:lstStyle/>
          <a:p>
            <a:r>
              <a:rPr lang="en-US" dirty="0" smtClean="0"/>
              <a:t>Even in the periphery is selection always driven by the same thing?</a:t>
            </a:r>
            <a:endParaRPr lang="en-US" dirty="0"/>
          </a:p>
        </p:txBody>
      </p:sp>
      <p:pic>
        <p:nvPicPr>
          <p:cNvPr id="4" name="Picture 3" descr="Fig. 5 030915.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5835"/>
            <a:ext cx="9144000" cy="5462165"/>
          </a:xfrm>
          <a:prstGeom prst="rect">
            <a:avLst/>
          </a:prstGeom>
        </p:spPr>
      </p:pic>
    </p:spTree>
    <p:extLst>
      <p:ext uri="{BB962C8B-B14F-4D97-AF65-F5344CB8AC3E}">
        <p14:creationId xmlns:p14="http://schemas.microsoft.com/office/powerpoint/2010/main" val="351432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87038" y="3291840"/>
            <a:ext cx="6299200" cy="3566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24478" y="4875762"/>
            <a:ext cx="7498080" cy="1077218"/>
          </a:xfrm>
          <a:prstGeom prst="rect">
            <a:avLst/>
          </a:prstGeom>
          <a:solidFill>
            <a:schemeClr val="bg1"/>
          </a:solidFill>
        </p:spPr>
        <p:txBody>
          <a:bodyPr wrap="square" rtlCol="0">
            <a:spAutoFit/>
          </a:bodyPr>
          <a:lstStyle/>
          <a:p>
            <a:r>
              <a:rPr lang="en-US" sz="3200" dirty="0"/>
              <a:t>(2) How are sequence variants within clonal lineages distributed between tissues?</a:t>
            </a:r>
          </a:p>
        </p:txBody>
      </p:sp>
      <p:sp>
        <p:nvSpPr>
          <p:cNvPr id="3" name="Title 2"/>
          <p:cNvSpPr>
            <a:spLocks noGrp="1"/>
          </p:cNvSpPr>
          <p:nvPr>
            <p:ph type="title"/>
          </p:nvPr>
        </p:nvSpPr>
        <p:spPr>
          <a:xfrm>
            <a:off x="414995" y="8342"/>
            <a:ext cx="8546123" cy="1143000"/>
          </a:xfrm>
        </p:spPr>
        <p:txBody>
          <a:bodyPr>
            <a:normAutofit/>
          </a:bodyPr>
          <a:lstStyle/>
          <a:p>
            <a:r>
              <a:rPr lang="en-US" sz="3200" dirty="0"/>
              <a:t>Creating a map of B cell </a:t>
            </a:r>
            <a:r>
              <a:rPr lang="en-US" sz="3200" b="1" i="1" dirty="0"/>
              <a:t>clones</a:t>
            </a:r>
            <a:r>
              <a:rPr lang="en-US" sz="3200" dirty="0"/>
              <a:t> in the human body</a:t>
            </a:r>
          </a:p>
        </p:txBody>
      </p:sp>
      <p:pic>
        <p:nvPicPr>
          <p:cNvPr id="8" name="Picture 7"/>
          <p:cNvPicPr>
            <a:picLocks noChangeAspect="1"/>
          </p:cNvPicPr>
          <p:nvPr/>
        </p:nvPicPr>
        <p:blipFill>
          <a:blip r:embed="rId3"/>
          <a:stretch>
            <a:fillRect/>
          </a:stretch>
        </p:blipFill>
        <p:spPr>
          <a:xfrm>
            <a:off x="6405245" y="1463635"/>
            <a:ext cx="2161985" cy="28466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79290"/>
            <a:ext cx="5442860" cy="3171874"/>
          </a:xfrm>
          <a:prstGeom prst="rect">
            <a:avLst/>
          </a:prstGeom>
        </p:spPr>
      </p:pic>
      <p:sp>
        <p:nvSpPr>
          <p:cNvPr id="10" name="Rounded Rectangle 9"/>
          <p:cNvSpPr/>
          <p:nvPr/>
        </p:nvSpPr>
        <p:spPr>
          <a:xfrm>
            <a:off x="283026" y="1233124"/>
            <a:ext cx="5828133" cy="3218040"/>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344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092" y="277097"/>
            <a:ext cx="8004848" cy="1077218"/>
          </a:xfrm>
          <a:prstGeom prst="rect">
            <a:avLst/>
          </a:prstGeom>
          <a:noFill/>
        </p:spPr>
        <p:txBody>
          <a:bodyPr wrap="square" rtlCol="0">
            <a:spAutoFit/>
          </a:bodyPr>
          <a:lstStyle/>
          <a:p>
            <a:r>
              <a:rPr lang="en-US" sz="3200" dirty="0"/>
              <a:t>How are sequence variants within clonal lineages distributed between tissues?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3654837"/>
            <a:ext cx="3187700" cy="12573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00" y="2108200"/>
            <a:ext cx="8178800" cy="2628900"/>
          </a:xfrm>
          <a:prstGeom prst="rect">
            <a:avLst/>
          </a:prstGeom>
        </p:spPr>
      </p:pic>
      <p:sp>
        <p:nvSpPr>
          <p:cNvPr id="6" name="TextBox 5"/>
          <p:cNvSpPr txBox="1"/>
          <p:nvPr/>
        </p:nvSpPr>
        <p:spPr>
          <a:xfrm>
            <a:off x="1715655" y="5156847"/>
            <a:ext cx="4837545" cy="1569660"/>
          </a:xfrm>
          <a:prstGeom prst="rect">
            <a:avLst/>
          </a:prstGeom>
          <a:noFill/>
        </p:spPr>
        <p:txBody>
          <a:bodyPr wrap="square" rtlCol="0">
            <a:spAutoFit/>
          </a:bodyPr>
          <a:lstStyle/>
          <a:p>
            <a:r>
              <a:rPr lang="en-US" sz="2400" dirty="0"/>
              <a:t>Are  clones found in different tissues clumped together </a:t>
            </a:r>
            <a:r>
              <a:rPr lang="en-US" sz="2400"/>
              <a:t>in  lineage </a:t>
            </a:r>
            <a:r>
              <a:rPr lang="en-US" sz="2400" dirty="0"/>
              <a:t>? </a:t>
            </a:r>
          </a:p>
          <a:p>
            <a:endParaRPr lang="en-US" sz="2400" dirty="0"/>
          </a:p>
          <a:p>
            <a:r>
              <a:rPr lang="en-US" sz="2400" dirty="0"/>
              <a:t>Or evolving along separate branches?</a:t>
            </a:r>
          </a:p>
        </p:txBody>
      </p:sp>
    </p:spTree>
    <p:extLst>
      <p:ext uri="{BB962C8B-B14F-4D97-AF65-F5344CB8AC3E}">
        <p14:creationId xmlns:p14="http://schemas.microsoft.com/office/powerpoint/2010/main" val="78435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1776"/>
            <a:ext cx="9144000" cy="4844503"/>
          </a:xfrm>
          <a:prstGeom prst="rect">
            <a:avLst/>
          </a:prstGeom>
        </p:spPr>
      </p:pic>
      <p:sp>
        <p:nvSpPr>
          <p:cNvPr id="4" name="Rectangle 3"/>
          <p:cNvSpPr/>
          <p:nvPr/>
        </p:nvSpPr>
        <p:spPr>
          <a:xfrm>
            <a:off x="247592" y="5842848"/>
            <a:ext cx="5670769" cy="954107"/>
          </a:xfrm>
          <a:prstGeom prst="rect">
            <a:avLst/>
          </a:prstGeom>
        </p:spPr>
        <p:txBody>
          <a:bodyPr wrap="square">
            <a:spAutoFit/>
          </a:bodyPr>
          <a:lstStyle/>
          <a:p>
            <a:r>
              <a:rPr lang="en-US" sz="1400" dirty="0"/>
              <a:t>Schwartz, G.W., </a:t>
            </a:r>
            <a:r>
              <a:rPr lang="en-US" sz="1400" dirty="0" err="1"/>
              <a:t>Shokoufandeh</a:t>
            </a:r>
            <a:r>
              <a:rPr lang="en-US" sz="1400" dirty="0"/>
              <a:t>, A., </a:t>
            </a:r>
            <a:r>
              <a:rPr lang="en-US" sz="1400" dirty="0" err="1"/>
              <a:t>Ontanon</a:t>
            </a:r>
            <a:r>
              <a:rPr lang="en-US" sz="1400" dirty="0"/>
              <a:t>, S., </a:t>
            </a:r>
            <a:r>
              <a:rPr lang="en-US" sz="1400" dirty="0" err="1"/>
              <a:t>Hershberg</a:t>
            </a:r>
            <a:r>
              <a:rPr lang="en-US" sz="1400" dirty="0"/>
              <a:t>, U. (2016) </a:t>
            </a:r>
            <a:r>
              <a:rPr lang="en-US" sz="1400" b="1" dirty="0"/>
              <a:t>Using a novel </a:t>
            </a:r>
            <a:r>
              <a:rPr lang="en-US" sz="1400" b="1" dirty="0" err="1"/>
              <a:t>clumpiness</a:t>
            </a:r>
            <a:r>
              <a:rPr lang="en-US" sz="1400" b="1" dirty="0"/>
              <a:t> measure to unite data with metadata: finding common sequence patterns in immune receptor germline V genes</a:t>
            </a:r>
            <a:r>
              <a:rPr lang="en-US" sz="1400" dirty="0"/>
              <a:t> Pattern Recognition Letters 74: 24-29</a:t>
            </a:r>
          </a:p>
        </p:txBody>
      </p:sp>
      <p:sp>
        <p:nvSpPr>
          <p:cNvPr id="2" name="Rectangle 1"/>
          <p:cNvSpPr/>
          <p:nvPr/>
        </p:nvSpPr>
        <p:spPr>
          <a:xfrm>
            <a:off x="4194629" y="1079500"/>
            <a:ext cx="4833257" cy="4729843"/>
          </a:xfrm>
          <a:prstGeom prst="rect">
            <a:avLst/>
          </a:prstGeom>
          <a:gradFill>
            <a:gsLst>
              <a:gs pos="100000">
                <a:schemeClr val="bg1"/>
              </a:gs>
              <a:gs pos="100000">
                <a:schemeClr val="accent1">
                  <a:tint val="50000"/>
                  <a:shade val="100000"/>
                  <a:satMod val="35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361" y="2721528"/>
            <a:ext cx="3481253" cy="1698172"/>
          </a:xfrm>
          <a:prstGeom prst="rect">
            <a:avLst/>
          </a:prstGeom>
        </p:spPr>
      </p:pic>
      <p:pic>
        <p:nvPicPr>
          <p:cNvPr id="7" name="Picture 6" descr="Fig3aNoLegen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780" y="-1597735"/>
            <a:ext cx="5973559" cy="1697455"/>
          </a:xfrm>
          <a:prstGeom prst="rect">
            <a:avLst/>
          </a:prstGeom>
        </p:spPr>
      </p:pic>
      <p:sp>
        <p:nvSpPr>
          <p:cNvPr id="9" name="TextBox 8"/>
          <p:cNvSpPr txBox="1"/>
          <p:nvPr/>
        </p:nvSpPr>
        <p:spPr>
          <a:xfrm>
            <a:off x="190128" y="261599"/>
            <a:ext cx="9046861" cy="1077218"/>
          </a:xfrm>
          <a:prstGeom prst="rect">
            <a:avLst/>
          </a:prstGeom>
          <a:noFill/>
        </p:spPr>
        <p:txBody>
          <a:bodyPr wrap="square" rtlCol="0">
            <a:spAutoFit/>
          </a:bodyPr>
          <a:lstStyle/>
          <a:p>
            <a:r>
              <a:rPr lang="en-US" sz="3200" dirty="0"/>
              <a:t>A  novel </a:t>
            </a:r>
            <a:r>
              <a:rPr lang="en-US" sz="3200" dirty="0" err="1"/>
              <a:t>clumpiness</a:t>
            </a:r>
            <a:r>
              <a:rPr lang="en-US" sz="3200" dirty="0"/>
              <a:t> metric to measure mixing of mutants in a clone that are found in different tissues</a:t>
            </a:r>
          </a:p>
        </p:txBody>
      </p:sp>
      <p:sp>
        <p:nvSpPr>
          <p:cNvPr id="10" name="TextBox 9"/>
          <p:cNvSpPr txBox="1"/>
          <p:nvPr/>
        </p:nvSpPr>
        <p:spPr>
          <a:xfrm>
            <a:off x="4164941" y="1562222"/>
            <a:ext cx="4837545" cy="1200329"/>
          </a:xfrm>
          <a:prstGeom prst="rect">
            <a:avLst/>
          </a:prstGeom>
          <a:noFill/>
        </p:spPr>
        <p:txBody>
          <a:bodyPr wrap="square" rtlCol="0">
            <a:spAutoFit/>
          </a:bodyPr>
          <a:lstStyle/>
          <a:p>
            <a:r>
              <a:rPr lang="en-US" sz="2400" dirty="0"/>
              <a:t>C(L1,L2,)=1 </a:t>
            </a:r>
          </a:p>
          <a:p>
            <a:endParaRPr lang="en-US" sz="2400" dirty="0"/>
          </a:p>
          <a:p>
            <a:r>
              <a:rPr lang="en-US" sz="2400" dirty="0"/>
              <a:t>C(L1,L1)=0; C(L12,L2)=0</a:t>
            </a:r>
          </a:p>
        </p:txBody>
      </p:sp>
      <p:sp>
        <p:nvSpPr>
          <p:cNvPr id="11" name="TextBox 10"/>
          <p:cNvSpPr txBox="1"/>
          <p:nvPr/>
        </p:nvSpPr>
        <p:spPr>
          <a:xfrm>
            <a:off x="4200549" y="4108759"/>
            <a:ext cx="4837545" cy="1200329"/>
          </a:xfrm>
          <a:prstGeom prst="rect">
            <a:avLst/>
          </a:prstGeom>
          <a:noFill/>
        </p:spPr>
        <p:txBody>
          <a:bodyPr wrap="square" rtlCol="0">
            <a:spAutoFit/>
          </a:bodyPr>
          <a:lstStyle/>
          <a:p>
            <a:r>
              <a:rPr lang="en-US" sz="2400" dirty="0"/>
              <a:t>C(L1,L2,)=0 </a:t>
            </a:r>
          </a:p>
          <a:p>
            <a:endParaRPr lang="en-US" sz="2400" dirty="0"/>
          </a:p>
          <a:p>
            <a:r>
              <a:rPr lang="en-US" sz="2400" dirty="0"/>
              <a:t>C(L1,L1)=1; C(L12,L2)=1</a:t>
            </a:r>
          </a:p>
        </p:txBody>
      </p:sp>
      <p:pic>
        <p:nvPicPr>
          <p:cNvPr id="12" name="Picture 2" descr="http://elvis.biomed.drexel.edu/mediawiki/images/4/4d/Gschwart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1430" y="5535464"/>
            <a:ext cx="1581423" cy="124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451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0211" y="241821"/>
            <a:ext cx="8620605" cy="1077218"/>
          </a:xfrm>
          <a:prstGeom prst="rect">
            <a:avLst/>
          </a:prstGeom>
          <a:noFill/>
        </p:spPr>
        <p:txBody>
          <a:bodyPr wrap="square" rtlCol="0">
            <a:spAutoFit/>
          </a:bodyPr>
          <a:lstStyle/>
          <a:p>
            <a:r>
              <a:rPr lang="en-US" sz="3200" dirty="0"/>
              <a:t>GI tract clones exhibit extensive sharing of sequence variants within clonal lineages</a:t>
            </a:r>
          </a:p>
        </p:txBody>
      </p:sp>
      <p:grpSp>
        <p:nvGrpSpPr>
          <p:cNvPr id="38" name="Group 37"/>
          <p:cNvGrpSpPr/>
          <p:nvPr/>
        </p:nvGrpSpPr>
        <p:grpSpPr>
          <a:xfrm>
            <a:off x="2318605" y="1401899"/>
            <a:ext cx="1368516" cy="1038943"/>
            <a:chOff x="1097576" y="1705921"/>
            <a:chExt cx="1611665" cy="1457737"/>
          </a:xfrm>
        </p:grpSpPr>
        <p:sp>
          <p:nvSpPr>
            <p:cNvPr id="4" name="Oval 3"/>
            <p:cNvSpPr/>
            <p:nvPr/>
          </p:nvSpPr>
          <p:spPr>
            <a:xfrm>
              <a:off x="1757515" y="1705921"/>
              <a:ext cx="282242" cy="295037"/>
            </a:xfrm>
            <a:prstGeom prst="ellipse">
              <a:avLst/>
            </a:prstGeom>
            <a:solidFill>
              <a:schemeClr val="bg1">
                <a:lumMod val="85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902312" y="2000958"/>
              <a:ext cx="0" cy="2878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379818" y="2288775"/>
              <a:ext cx="0" cy="2878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368866" y="2288775"/>
              <a:ext cx="0" cy="2878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379818" y="2288775"/>
              <a:ext cx="98904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097576" y="2863740"/>
              <a:ext cx="282242" cy="295037"/>
            </a:xfrm>
            <a:prstGeom prst="ellipse">
              <a:avLst/>
            </a:prstGeom>
            <a:solidFill>
              <a:srgbClr val="800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51918" y="2232920"/>
              <a:ext cx="100787" cy="111710"/>
            </a:xfrm>
            <a:prstGeom prst="ellipse">
              <a:avLst/>
            </a:prstGeom>
            <a:solidFill>
              <a:schemeClr val="tx1"/>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243619" y="2575923"/>
              <a:ext cx="325825"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46498" y="2575923"/>
              <a:ext cx="320369" cy="133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243619" y="2576592"/>
              <a:ext cx="0" cy="2878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69444" y="2577261"/>
              <a:ext cx="0" cy="2878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246498" y="2575923"/>
              <a:ext cx="0" cy="2878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566867" y="2575923"/>
              <a:ext cx="0" cy="2878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1437767" y="2863740"/>
              <a:ext cx="282242" cy="295037"/>
            </a:xfrm>
            <a:prstGeom prst="ellipse">
              <a:avLst/>
            </a:prstGeom>
            <a:solidFill>
              <a:srgbClr val="800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105377" y="2868621"/>
              <a:ext cx="282242" cy="295037"/>
            </a:xfrm>
            <a:prstGeom prst="ellipse">
              <a:avLst/>
            </a:prstGeom>
            <a:solidFill>
              <a:schemeClr val="accent2">
                <a:lumMod val="20000"/>
                <a:lumOff val="8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426999" y="2868621"/>
              <a:ext cx="282242" cy="295037"/>
            </a:xfrm>
            <a:prstGeom prst="ellipse">
              <a:avLst/>
            </a:prstGeom>
            <a:solidFill>
              <a:srgbClr val="F2DCDB"/>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9" name="Picture 38" descr="clumpinessMajority_C20_sixpair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231" y="1513256"/>
            <a:ext cx="4625054" cy="6505076"/>
          </a:xfrm>
          <a:prstGeom prst="rect">
            <a:avLst/>
          </a:prstGeom>
        </p:spPr>
      </p:pic>
      <p:grpSp>
        <p:nvGrpSpPr>
          <p:cNvPr id="61" name="Group 60"/>
          <p:cNvGrpSpPr/>
          <p:nvPr/>
        </p:nvGrpSpPr>
        <p:grpSpPr>
          <a:xfrm>
            <a:off x="6010130" y="1507037"/>
            <a:ext cx="1367452" cy="1038944"/>
            <a:chOff x="9032589" y="4393440"/>
            <a:chExt cx="1367452" cy="1038944"/>
          </a:xfrm>
        </p:grpSpPr>
        <p:sp>
          <p:nvSpPr>
            <p:cNvPr id="42" name="Oval 41"/>
            <p:cNvSpPr/>
            <p:nvPr/>
          </p:nvSpPr>
          <p:spPr>
            <a:xfrm>
              <a:off x="9577040" y="4393440"/>
              <a:ext cx="239661" cy="210276"/>
            </a:xfrm>
            <a:prstGeom prst="ellipse">
              <a:avLst/>
            </a:prstGeom>
            <a:solidFill>
              <a:schemeClr val="bg1">
                <a:lumMod val="85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a:off x="9699992" y="4603716"/>
              <a:ext cx="0" cy="2051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272250" y="4808369"/>
              <a:ext cx="0" cy="2051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0112082" y="4808846"/>
              <a:ext cx="0" cy="2051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9272250" y="4808369"/>
              <a:ext cx="839832"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9032589" y="5219583"/>
              <a:ext cx="239661" cy="210276"/>
            </a:xfrm>
            <a:prstGeom prst="ellipse">
              <a:avLst/>
            </a:prstGeom>
            <a:solidFill>
              <a:srgbClr val="F2DCDB"/>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9156599" y="5014453"/>
              <a:ext cx="260745"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9992251" y="5013499"/>
              <a:ext cx="28795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9156599" y="5013499"/>
              <a:ext cx="0" cy="2051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9417343" y="5014453"/>
              <a:ext cx="0" cy="2051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992251" y="5013499"/>
              <a:ext cx="0" cy="2051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0280211" y="5013499"/>
              <a:ext cx="0" cy="2051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9321456" y="5222108"/>
              <a:ext cx="239661" cy="210276"/>
            </a:xfrm>
            <a:prstGeom prst="ellipse">
              <a:avLst/>
            </a:prstGeom>
            <a:solidFill>
              <a:srgbClr val="800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9872421" y="5222108"/>
              <a:ext cx="239661" cy="210276"/>
            </a:xfrm>
            <a:prstGeom prst="ellipse">
              <a:avLst/>
            </a:prstGeom>
            <a:solidFill>
              <a:srgbClr val="F2DCDB"/>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0160380" y="5222108"/>
              <a:ext cx="239661" cy="210276"/>
            </a:xfrm>
            <a:prstGeom prst="ellipse">
              <a:avLst/>
            </a:prstGeom>
            <a:solidFill>
              <a:srgbClr val="800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641558" y="4756527"/>
              <a:ext cx="85581" cy="79617"/>
            </a:xfrm>
            <a:prstGeom prst="ellipse">
              <a:avLst/>
            </a:prstGeom>
            <a:solidFill>
              <a:schemeClr val="tx1"/>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 name="TextBox 61"/>
          <p:cNvSpPr txBox="1"/>
          <p:nvPr/>
        </p:nvSpPr>
        <p:spPr>
          <a:xfrm>
            <a:off x="4247944" y="1817304"/>
            <a:ext cx="1464888" cy="523219"/>
          </a:xfrm>
          <a:prstGeom prst="rect">
            <a:avLst/>
          </a:prstGeom>
          <a:noFill/>
        </p:spPr>
        <p:txBody>
          <a:bodyPr wrap="square" rtlCol="0">
            <a:spAutoFit/>
          </a:bodyPr>
          <a:lstStyle/>
          <a:p>
            <a:r>
              <a:rPr lang="en-US" sz="1400" b="1" dirty="0">
                <a:latin typeface="Arial"/>
                <a:cs typeface="Arial"/>
              </a:rPr>
              <a:t>Inter tissue </a:t>
            </a:r>
            <a:r>
              <a:rPr lang="en-US" sz="1400" b="1" dirty="0" err="1">
                <a:latin typeface="Arial"/>
                <a:cs typeface="Arial"/>
              </a:rPr>
              <a:t>clumpines</a:t>
            </a:r>
            <a:r>
              <a:rPr lang="en-US" sz="1400" b="1" dirty="0">
                <a:latin typeface="Arial"/>
                <a:cs typeface="Arial"/>
              </a:rPr>
              <a:t>= 1</a:t>
            </a:r>
          </a:p>
        </p:txBody>
      </p:sp>
      <p:sp>
        <p:nvSpPr>
          <p:cNvPr id="63" name="TextBox 62"/>
          <p:cNvSpPr txBox="1"/>
          <p:nvPr/>
        </p:nvSpPr>
        <p:spPr>
          <a:xfrm>
            <a:off x="458558" y="1821071"/>
            <a:ext cx="1415639" cy="523219"/>
          </a:xfrm>
          <a:prstGeom prst="rect">
            <a:avLst/>
          </a:prstGeom>
          <a:noFill/>
        </p:spPr>
        <p:txBody>
          <a:bodyPr wrap="square" rtlCol="0">
            <a:spAutoFit/>
          </a:bodyPr>
          <a:lstStyle/>
          <a:p>
            <a:r>
              <a:rPr lang="en-US" sz="1400" b="1" dirty="0">
                <a:latin typeface="Arial"/>
                <a:cs typeface="Arial"/>
              </a:rPr>
              <a:t>Inter tissue </a:t>
            </a:r>
            <a:r>
              <a:rPr lang="en-US" sz="1400" b="1" dirty="0" err="1">
                <a:latin typeface="Arial"/>
                <a:cs typeface="Arial"/>
              </a:rPr>
              <a:t>clumpines</a:t>
            </a:r>
            <a:r>
              <a:rPr lang="en-US" sz="1400" b="1" dirty="0">
                <a:latin typeface="Arial"/>
                <a:cs typeface="Arial"/>
              </a:rPr>
              <a:t>= 0 </a:t>
            </a:r>
          </a:p>
        </p:txBody>
      </p:sp>
      <p:sp>
        <p:nvSpPr>
          <p:cNvPr id="20" name="TextBox 19"/>
          <p:cNvSpPr txBox="1"/>
          <p:nvPr/>
        </p:nvSpPr>
        <p:spPr>
          <a:xfrm>
            <a:off x="760211" y="3001617"/>
            <a:ext cx="3336020" cy="1938992"/>
          </a:xfrm>
          <a:prstGeom prst="rect">
            <a:avLst/>
          </a:prstGeom>
          <a:noFill/>
        </p:spPr>
        <p:txBody>
          <a:bodyPr wrap="square" rtlCol="0">
            <a:spAutoFit/>
          </a:bodyPr>
          <a:lstStyle/>
          <a:p>
            <a:r>
              <a:rPr lang="en-US" sz="2400" dirty="0" smtClean="0">
                <a:latin typeface="Arial" charset="0"/>
                <a:ea typeface="Arial" charset="0"/>
                <a:cs typeface="Arial" charset="0"/>
              </a:rPr>
              <a:t>Visualizing multiple clones and </a:t>
            </a:r>
            <a:r>
              <a:rPr lang="en-US" sz="2400" smtClean="0">
                <a:latin typeface="Arial" charset="0"/>
                <a:ea typeface="Arial" charset="0"/>
                <a:cs typeface="Arial" charset="0"/>
              </a:rPr>
              <a:t>the characteristics </a:t>
            </a:r>
            <a:r>
              <a:rPr lang="en-US" sz="2400" dirty="0" smtClean="0">
                <a:latin typeface="Arial" charset="0"/>
                <a:ea typeface="Arial" charset="0"/>
                <a:cs typeface="Arial" charset="0"/>
              </a:rPr>
              <a:t>(in this case </a:t>
            </a:r>
            <a:r>
              <a:rPr lang="en-US" sz="2400" dirty="0" err="1" smtClean="0">
                <a:latin typeface="Arial" charset="0"/>
                <a:ea typeface="Arial" charset="0"/>
                <a:cs typeface="Arial" charset="0"/>
              </a:rPr>
              <a:t>clumpiness</a:t>
            </a:r>
            <a:r>
              <a:rPr lang="en-US" sz="2400" dirty="0" smtClean="0">
                <a:latin typeface="Arial" charset="0"/>
                <a:ea typeface="Arial" charset="0"/>
                <a:cs typeface="Arial" charset="0"/>
              </a:rPr>
              <a:t>) of individual clones</a:t>
            </a:r>
            <a:endParaRPr lang="en-US" sz="2400" dirty="0">
              <a:latin typeface="Arial" charset="0"/>
              <a:ea typeface="Arial" charset="0"/>
              <a:cs typeface="Arial" charset="0"/>
            </a:endParaRPr>
          </a:p>
        </p:txBody>
      </p:sp>
      <p:sp>
        <p:nvSpPr>
          <p:cNvPr id="21" name="TextBox 20"/>
          <p:cNvSpPr txBox="1"/>
          <p:nvPr/>
        </p:nvSpPr>
        <p:spPr>
          <a:xfrm>
            <a:off x="950117" y="5597936"/>
            <a:ext cx="2280400" cy="830997"/>
          </a:xfrm>
          <a:prstGeom prst="rect">
            <a:avLst/>
          </a:prstGeom>
          <a:noFill/>
        </p:spPr>
        <p:txBody>
          <a:bodyPr wrap="square" rtlCol="0">
            <a:spAutoFit/>
          </a:bodyPr>
          <a:lstStyle/>
          <a:p>
            <a:r>
              <a:rPr lang="en-US" sz="2400" smtClean="0">
                <a:latin typeface="Arial" charset="0"/>
                <a:ea typeface="Arial" charset="0"/>
                <a:cs typeface="Arial" charset="0"/>
              </a:rPr>
              <a:t>Pairwise comparison</a:t>
            </a:r>
            <a:endParaRPr lang="en-US" sz="2400">
              <a:latin typeface="Arial" charset="0"/>
              <a:ea typeface="Arial" charset="0"/>
              <a:cs typeface="Arial" charset="0"/>
            </a:endParaRPr>
          </a:p>
        </p:txBody>
      </p:sp>
    </p:spTree>
    <p:extLst>
      <p:ext uri="{BB962C8B-B14F-4D97-AF65-F5344CB8AC3E}">
        <p14:creationId xmlns:p14="http://schemas.microsoft.com/office/powerpoint/2010/main" val="6404492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804" y="1683328"/>
            <a:ext cx="3337524" cy="4148836"/>
          </a:xfrm>
        </p:spPr>
      </p:pic>
      <p:sp>
        <p:nvSpPr>
          <p:cNvPr id="5" name="TextBox 4"/>
          <p:cNvSpPr txBox="1"/>
          <p:nvPr/>
        </p:nvSpPr>
        <p:spPr>
          <a:xfrm>
            <a:off x="4302860" y="3512126"/>
            <a:ext cx="4695666" cy="2677656"/>
          </a:xfrm>
          <a:prstGeom prst="rect">
            <a:avLst/>
          </a:prstGeom>
          <a:noFill/>
        </p:spPr>
        <p:txBody>
          <a:bodyPr wrap="square" rtlCol="0">
            <a:spAutoFit/>
          </a:bodyPr>
          <a:lstStyle/>
          <a:p>
            <a:pPr marL="342900" indent="-342900">
              <a:buAutoNum type="arabicPeriod"/>
            </a:pPr>
            <a:r>
              <a:rPr lang="en-US" sz="2400" dirty="0"/>
              <a:t>Humans have two large networks of expanded </a:t>
            </a:r>
            <a:r>
              <a:rPr lang="en-US" sz="2400"/>
              <a:t>B cell clones</a:t>
            </a:r>
            <a:endParaRPr lang="en-US" sz="2400" dirty="0"/>
          </a:p>
          <a:p>
            <a:pPr marL="342900" indent="-342900">
              <a:buAutoNum type="arabicPeriod"/>
            </a:pPr>
            <a:r>
              <a:rPr lang="en-US" sz="2400" dirty="0"/>
              <a:t>GI tract clones exhibit extensive intermingling between different portions of the tract</a:t>
            </a:r>
          </a:p>
          <a:p>
            <a:pPr marL="342900" indent="-342900">
              <a:buFontTx/>
              <a:buAutoNum type="arabicPeriod"/>
            </a:pPr>
            <a:r>
              <a:rPr lang="en-US" sz="2400" dirty="0"/>
              <a:t>Tissue-based clones exhibit higher of  SHM distributions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684" y="1683327"/>
            <a:ext cx="4922316" cy="1582173"/>
          </a:xfrm>
          <a:prstGeom prst="rect">
            <a:avLst/>
          </a:prstGeom>
        </p:spPr>
      </p:pic>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03" y="1683327"/>
            <a:ext cx="3640903" cy="4525963"/>
          </a:xfrm>
          <a:prstGeom prst="rect">
            <a:avLst/>
          </a:prstGeom>
        </p:spPr>
      </p:pic>
    </p:spTree>
    <p:extLst>
      <p:ext uri="{BB962C8B-B14F-4D97-AF65-F5344CB8AC3E}">
        <p14:creationId xmlns:p14="http://schemas.microsoft.com/office/powerpoint/2010/main" val="16169215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1451" b="1">
                <a:latin typeface="Arial" charset="0"/>
              </a:rPr>
              <a:t>Vaccination clone dynamics colored by mutation.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601" y="6002280"/>
            <a:ext cx="1991520" cy="63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81" y="979561"/>
            <a:ext cx="773280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707041" y="597204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089" b="1">
                <a:latin typeface="Arial" charset="0"/>
              </a:rPr>
              <a:t>Uri Laserson et al. PNAS 2014;111:13:4928-4933</a:t>
            </a:r>
          </a:p>
        </p:txBody>
      </p:sp>
      <p:sp>
        <p:nvSpPr>
          <p:cNvPr id="3077" name="Text Box 5"/>
          <p:cNvSpPr txBox="1">
            <a:spLocks noChangeArrowheads="1"/>
          </p:cNvSpPr>
          <p:nvPr/>
        </p:nvSpPr>
        <p:spPr bwMode="auto">
          <a:xfrm>
            <a:off x="97920" y="661284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en-US" sz="907">
                <a:latin typeface="Arial" charset="0"/>
              </a:rPr>
              <a:t>©2014 by National Academy of Sciences</a:t>
            </a:r>
          </a:p>
        </p:txBody>
      </p:sp>
      <p:sp>
        <p:nvSpPr>
          <p:cNvPr id="2" name="Rectangle 1"/>
          <p:cNvSpPr/>
          <p:nvPr/>
        </p:nvSpPr>
        <p:spPr>
          <a:xfrm>
            <a:off x="3986521" y="5903581"/>
            <a:ext cx="2327881" cy="830997"/>
          </a:xfrm>
          <a:prstGeom prst="rect">
            <a:avLst/>
          </a:prstGeom>
        </p:spPr>
        <p:txBody>
          <a:bodyPr wrap="none">
            <a:spAutoFit/>
          </a:bodyPr>
          <a:lstStyle/>
          <a:p>
            <a:pPr lvl="1"/>
            <a:r>
              <a:rPr lang="en-US" sz="2400" dirty="0" smtClean="0">
                <a:latin typeface="Arial" charset="0"/>
                <a:ea typeface="Arial" charset="0"/>
                <a:cs typeface="Arial" charset="0"/>
              </a:rPr>
              <a:t>Mutation rate</a:t>
            </a:r>
          </a:p>
          <a:p>
            <a:pPr lvl="1"/>
            <a:r>
              <a:rPr lang="en-US" sz="2400" dirty="0" smtClean="0">
                <a:latin typeface="Arial" charset="0"/>
                <a:ea typeface="Arial" charset="0"/>
                <a:cs typeface="Arial" charset="0"/>
              </a:rPr>
              <a:t>Over </a:t>
            </a:r>
            <a:r>
              <a:rPr lang="en-US" sz="2400" dirty="0">
                <a:latin typeface="Arial" charset="0"/>
                <a:ea typeface="Arial" charset="0"/>
                <a:cs typeface="Arial" charset="0"/>
              </a:rPr>
              <a:t>time.</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535232932"/>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1451" b="1">
                <a:latin typeface="Arial" charset="0"/>
              </a:rPr>
              <a:t>Vaccination clone dynamics colored by onset time.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601" y="6002280"/>
            <a:ext cx="1991520" cy="63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41" y="979561"/>
            <a:ext cx="767664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735841" y="597204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089" b="1">
                <a:latin typeface="Arial" charset="0"/>
              </a:rPr>
              <a:t>Uri Laserson et al. PNAS 2014;111:13:4928-4933</a:t>
            </a:r>
          </a:p>
        </p:txBody>
      </p:sp>
      <p:sp>
        <p:nvSpPr>
          <p:cNvPr id="3077" name="Text Box 5"/>
          <p:cNvSpPr txBox="1">
            <a:spLocks noChangeArrowheads="1"/>
          </p:cNvSpPr>
          <p:nvPr/>
        </p:nvSpPr>
        <p:spPr bwMode="auto">
          <a:xfrm>
            <a:off x="97920" y="661284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en-US" sz="907">
                <a:latin typeface="Arial" charset="0"/>
              </a:rPr>
              <a:t>©2014 by National Academy of Sciences</a:t>
            </a:r>
          </a:p>
        </p:txBody>
      </p:sp>
      <p:sp>
        <p:nvSpPr>
          <p:cNvPr id="7" name="Rectangle 6"/>
          <p:cNvSpPr/>
          <p:nvPr/>
        </p:nvSpPr>
        <p:spPr>
          <a:xfrm>
            <a:off x="1399259" y="4770964"/>
            <a:ext cx="1949573" cy="830997"/>
          </a:xfrm>
          <a:prstGeom prst="rect">
            <a:avLst/>
          </a:prstGeom>
        </p:spPr>
        <p:txBody>
          <a:bodyPr wrap="none">
            <a:spAutoFit/>
          </a:bodyPr>
          <a:lstStyle/>
          <a:p>
            <a:pPr lvl="1"/>
            <a:r>
              <a:rPr lang="en-US" sz="2400" dirty="0" smtClean="0">
                <a:latin typeface="Arial" charset="0"/>
                <a:ea typeface="Arial" charset="0"/>
                <a:cs typeface="Arial" charset="0"/>
              </a:rPr>
              <a:t>Onset</a:t>
            </a:r>
          </a:p>
          <a:p>
            <a:pPr lvl="1"/>
            <a:r>
              <a:rPr lang="en-US" sz="2400" dirty="0" smtClean="0">
                <a:latin typeface="Arial" charset="0"/>
                <a:ea typeface="Arial" charset="0"/>
                <a:cs typeface="Arial" charset="0"/>
              </a:rPr>
              <a:t>Over </a:t>
            </a:r>
            <a:r>
              <a:rPr lang="en-US" sz="2400" dirty="0">
                <a:latin typeface="Arial" charset="0"/>
                <a:ea typeface="Arial" charset="0"/>
                <a:cs typeface="Arial" charset="0"/>
              </a:rPr>
              <a:t>time.</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35780736"/>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D79F4E39-8688-864B-B514-412C253A9F60}"/>
              </a:ext>
            </a:extLst>
          </p:cNvPr>
          <p:cNvSpPr txBox="1"/>
          <p:nvPr/>
        </p:nvSpPr>
        <p:spPr>
          <a:xfrm>
            <a:off x="915978" y="1118938"/>
            <a:ext cx="2335572" cy="646331"/>
          </a:xfrm>
          <a:prstGeom prst="rect">
            <a:avLst/>
          </a:prstGeom>
          <a:noFill/>
        </p:spPr>
        <p:txBody>
          <a:bodyPr wrap="square" rtlCol="0">
            <a:spAutoFit/>
          </a:bodyPr>
          <a:lstStyle/>
          <a:p>
            <a:pPr algn="ctr"/>
            <a:r>
              <a:rPr lang="en-US" sz="1800" dirty="0">
                <a:latin typeface="Century Gothic" panose="020B0502020202020204" pitchFamily="34" charset="0"/>
                <a:ea typeface="Silom" pitchFamily="2" charset="-34"/>
                <a:cs typeface="Phosphate Solid" panose="02000506050000020004" pitchFamily="2" charset="77"/>
              </a:rPr>
              <a:t>Responders/</a:t>
            </a:r>
            <a:br>
              <a:rPr lang="en-US" sz="1800" dirty="0">
                <a:latin typeface="Century Gothic" panose="020B0502020202020204" pitchFamily="34" charset="0"/>
                <a:ea typeface="Silom" pitchFamily="2" charset="-34"/>
                <a:cs typeface="Phosphate Solid" panose="02000506050000020004" pitchFamily="2" charset="77"/>
              </a:rPr>
            </a:br>
            <a:r>
              <a:rPr lang="en-US" sz="1800" dirty="0">
                <a:latin typeface="Century Gothic" panose="020B0502020202020204" pitchFamily="34" charset="0"/>
                <a:ea typeface="Silom" pitchFamily="2" charset="-34"/>
                <a:cs typeface="Phosphate Solid" panose="02000506050000020004" pitchFamily="2" charset="77"/>
              </a:rPr>
              <a:t>Non-responders</a:t>
            </a:r>
          </a:p>
        </p:txBody>
      </p:sp>
      <p:pic>
        <p:nvPicPr>
          <p:cNvPr id="3" name="Picture 2" descr="A group of people standing in front of a crowd&#10;&#10;Description automatically generated">
            <a:extLst>
              <a:ext uri="{FF2B5EF4-FFF2-40B4-BE49-F238E27FC236}">
                <a16:creationId xmlns:a16="http://schemas.microsoft.com/office/drawing/2014/main" xmlns="" id="{6214E569-EF4F-FB46-AA70-58284F8EF3FF}"/>
              </a:ext>
            </a:extLst>
          </p:cNvPr>
          <p:cNvPicPr>
            <a:picLocks noChangeAspect="1"/>
          </p:cNvPicPr>
          <p:nvPr/>
        </p:nvPicPr>
        <p:blipFill>
          <a:blip r:embed="rId2"/>
          <a:stretch>
            <a:fillRect/>
          </a:stretch>
        </p:blipFill>
        <p:spPr>
          <a:xfrm>
            <a:off x="483300" y="2374650"/>
            <a:ext cx="8159400" cy="3188249"/>
          </a:xfrm>
          <a:prstGeom prst="rect">
            <a:avLst/>
          </a:prstGeom>
        </p:spPr>
      </p:pic>
      <p:sp>
        <p:nvSpPr>
          <p:cNvPr id="4" name="TextBox 3">
            <a:extLst>
              <a:ext uri="{FF2B5EF4-FFF2-40B4-BE49-F238E27FC236}">
                <a16:creationId xmlns:a16="http://schemas.microsoft.com/office/drawing/2014/main" xmlns="" id="{B61647DB-648F-124D-A469-535CBC49B239}"/>
              </a:ext>
            </a:extLst>
          </p:cNvPr>
          <p:cNvSpPr txBox="1"/>
          <p:nvPr/>
        </p:nvSpPr>
        <p:spPr>
          <a:xfrm>
            <a:off x="3611553" y="1133072"/>
            <a:ext cx="2335572" cy="646331"/>
          </a:xfrm>
          <a:prstGeom prst="rect">
            <a:avLst/>
          </a:prstGeom>
          <a:noFill/>
        </p:spPr>
        <p:txBody>
          <a:bodyPr wrap="square" rtlCol="0">
            <a:spAutoFit/>
          </a:bodyPr>
          <a:lstStyle/>
          <a:p>
            <a:pPr algn="ctr"/>
            <a:r>
              <a:rPr lang="en-US" sz="1800" dirty="0">
                <a:latin typeface="Century Gothic" panose="020B0502020202020204" pitchFamily="34" charset="0"/>
                <a:ea typeface="Silom" pitchFamily="2" charset="-34"/>
                <a:cs typeface="Phosphate Solid" panose="02000506050000020004" pitchFamily="2" charset="77"/>
              </a:rPr>
              <a:t>Healthy tissue/</a:t>
            </a:r>
            <a:br>
              <a:rPr lang="en-US" sz="1800" dirty="0">
                <a:latin typeface="Century Gothic" panose="020B0502020202020204" pitchFamily="34" charset="0"/>
                <a:ea typeface="Silom" pitchFamily="2" charset="-34"/>
                <a:cs typeface="Phosphate Solid" panose="02000506050000020004" pitchFamily="2" charset="77"/>
              </a:rPr>
            </a:br>
            <a:r>
              <a:rPr lang="en-US" sz="1800" dirty="0">
                <a:latin typeface="Century Gothic" panose="020B0502020202020204" pitchFamily="34" charset="0"/>
                <a:ea typeface="Silom" pitchFamily="2" charset="-34"/>
                <a:cs typeface="Phosphate Solid" panose="02000506050000020004" pitchFamily="2" charset="77"/>
              </a:rPr>
              <a:t>Tumor tissue</a:t>
            </a:r>
          </a:p>
        </p:txBody>
      </p:sp>
      <p:sp>
        <p:nvSpPr>
          <p:cNvPr id="5" name="TextBox 4">
            <a:extLst>
              <a:ext uri="{FF2B5EF4-FFF2-40B4-BE49-F238E27FC236}">
                <a16:creationId xmlns:a16="http://schemas.microsoft.com/office/drawing/2014/main" xmlns="" id="{22159B47-768D-234C-9CDD-ED34F25F8920}"/>
              </a:ext>
            </a:extLst>
          </p:cNvPr>
          <p:cNvSpPr txBox="1"/>
          <p:nvPr/>
        </p:nvSpPr>
        <p:spPr>
          <a:xfrm>
            <a:off x="6307128" y="1140139"/>
            <a:ext cx="2335572" cy="646331"/>
          </a:xfrm>
          <a:prstGeom prst="rect">
            <a:avLst/>
          </a:prstGeom>
          <a:noFill/>
        </p:spPr>
        <p:txBody>
          <a:bodyPr wrap="square" rtlCol="0">
            <a:spAutoFit/>
          </a:bodyPr>
          <a:lstStyle/>
          <a:p>
            <a:pPr algn="ctr"/>
            <a:r>
              <a:rPr lang="en-US" sz="1800" dirty="0">
                <a:latin typeface="Century Gothic" panose="020B0502020202020204" pitchFamily="34" charset="0"/>
                <a:ea typeface="Silom" pitchFamily="2" charset="-34"/>
                <a:cs typeface="Phosphate Solid" panose="02000506050000020004" pitchFamily="2" charset="77"/>
              </a:rPr>
              <a:t>Phenotype A/</a:t>
            </a:r>
            <a:br>
              <a:rPr lang="en-US" sz="1800" dirty="0">
                <a:latin typeface="Century Gothic" panose="020B0502020202020204" pitchFamily="34" charset="0"/>
                <a:ea typeface="Silom" pitchFamily="2" charset="-34"/>
                <a:cs typeface="Phosphate Solid" panose="02000506050000020004" pitchFamily="2" charset="77"/>
              </a:rPr>
            </a:br>
            <a:r>
              <a:rPr lang="en-US" sz="1800" dirty="0">
                <a:latin typeface="Century Gothic" panose="020B0502020202020204" pitchFamily="34" charset="0"/>
                <a:ea typeface="Silom" pitchFamily="2" charset="-34"/>
                <a:cs typeface="Phosphate Solid" panose="02000506050000020004" pitchFamily="2" charset="77"/>
              </a:rPr>
              <a:t>Phenotype B</a:t>
            </a:r>
          </a:p>
        </p:txBody>
      </p:sp>
    </p:spTree>
    <p:extLst>
      <p:ext uri="{BB962C8B-B14F-4D97-AF65-F5344CB8AC3E}">
        <p14:creationId xmlns:p14="http://schemas.microsoft.com/office/powerpoint/2010/main" val="893392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DBBC859-C386-4A4F-9ED2-F5BDE460E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88" y="14288"/>
            <a:ext cx="6843712" cy="6843712"/>
          </a:xfrm>
          <a:prstGeom prst="rect">
            <a:avLst/>
          </a:prstGeom>
        </p:spPr>
      </p:pic>
      <p:sp>
        <p:nvSpPr>
          <p:cNvPr id="2" name="Rectangle 1"/>
          <p:cNvSpPr/>
          <p:nvPr/>
        </p:nvSpPr>
        <p:spPr>
          <a:xfrm>
            <a:off x="393930" y="54834"/>
            <a:ext cx="2888932" cy="830997"/>
          </a:xfrm>
          <a:prstGeom prst="rect">
            <a:avLst/>
          </a:prstGeom>
        </p:spPr>
        <p:txBody>
          <a:bodyPr wrap="none">
            <a:spAutoFit/>
          </a:bodyPr>
          <a:lstStyle/>
          <a:p>
            <a:r>
              <a:rPr lang="en-US" sz="2400" dirty="0">
                <a:latin typeface="Arial" charset="0"/>
                <a:ea typeface="Arial" charset="0"/>
                <a:cs typeface="Arial" charset="0"/>
              </a:rPr>
              <a:t>Grouped </a:t>
            </a:r>
            <a:r>
              <a:rPr lang="en-US" sz="2400" dirty="0" smtClean="0">
                <a:latin typeface="Arial" charset="0"/>
                <a:ea typeface="Arial" charset="0"/>
                <a:cs typeface="Arial" charset="0"/>
              </a:rPr>
              <a:t>by  CDR 3</a:t>
            </a:r>
          </a:p>
          <a:p>
            <a:r>
              <a:rPr lang="en-US" sz="2400" dirty="0" smtClean="0">
                <a:latin typeface="Arial" charset="0"/>
                <a:ea typeface="Arial" charset="0"/>
                <a:cs typeface="Arial" charset="0"/>
              </a:rPr>
              <a:t>Across people </a:t>
            </a:r>
            <a:endParaRPr lang="en-US" sz="2400" dirty="0"/>
          </a:p>
        </p:txBody>
      </p:sp>
    </p:spTree>
    <p:extLst>
      <p:ext uri="{BB962C8B-B14F-4D97-AF65-F5344CB8AC3E}">
        <p14:creationId xmlns:p14="http://schemas.microsoft.com/office/powerpoint/2010/main" val="3360679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779CEBA-C224-459D-8B5D-C357024CF7CA}"/>
              </a:ext>
            </a:extLst>
          </p:cNvPr>
          <p:cNvPicPr/>
          <p:nvPr/>
        </p:nvPicPr>
        <p:blipFill rotWithShape="1">
          <a:blip r:embed="rId2" cstate="print">
            <a:extLst>
              <a:ext uri="{28A0092B-C50C-407E-A947-70E740481C1C}">
                <a14:useLocalDpi xmlns:a14="http://schemas.microsoft.com/office/drawing/2010/main" val="0"/>
              </a:ext>
            </a:extLst>
          </a:blip>
          <a:srcRect t="4025"/>
          <a:stretch/>
        </p:blipFill>
        <p:spPr bwMode="auto">
          <a:xfrm>
            <a:off x="1139484" y="1512785"/>
            <a:ext cx="7152487" cy="4487966"/>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xmlns="" id="{E7D6C625-2253-4666-8F2C-6F4C5FE2FE59}"/>
              </a:ext>
            </a:extLst>
          </p:cNvPr>
          <p:cNvSpPr txBox="1"/>
          <p:nvPr/>
        </p:nvSpPr>
        <p:spPr>
          <a:xfrm>
            <a:off x="466278" y="1147155"/>
            <a:ext cx="7883972" cy="375552"/>
          </a:xfrm>
          <a:prstGeom prst="rect">
            <a:avLst/>
          </a:prstGeom>
          <a:noFill/>
        </p:spPr>
        <p:txBody>
          <a:bodyPr wrap="square" rtlCol="1">
            <a:spAutoFit/>
          </a:bodyPr>
          <a:lstStyle/>
          <a:p>
            <a:pPr lvl="0">
              <a:lnSpc>
                <a:spcPct val="107000"/>
              </a:lnSpc>
            </a:pPr>
            <a:r>
              <a:rPr lang="en-US" sz="1800" b="1" dirty="0"/>
              <a:t>10x scDATA analyzed for its viral TCR related clones</a:t>
            </a:r>
          </a:p>
        </p:txBody>
      </p:sp>
      <p:sp>
        <p:nvSpPr>
          <p:cNvPr id="4" name="Rectangle 3"/>
          <p:cNvSpPr/>
          <p:nvPr/>
        </p:nvSpPr>
        <p:spPr>
          <a:xfrm>
            <a:off x="0" y="134602"/>
            <a:ext cx="8350250" cy="461665"/>
          </a:xfrm>
          <a:prstGeom prst="rect">
            <a:avLst/>
          </a:prstGeom>
        </p:spPr>
        <p:txBody>
          <a:bodyPr wrap="square">
            <a:spAutoFit/>
          </a:bodyPr>
          <a:lstStyle/>
          <a:p>
            <a:pPr lvl="1"/>
            <a:r>
              <a:rPr lang="en-US" sz="2400" dirty="0">
                <a:latin typeface="Arial" charset="0"/>
                <a:ea typeface="Arial" charset="0"/>
                <a:cs typeface="Arial" charset="0"/>
              </a:rPr>
              <a:t>Unsupervised Identification of sub populations of </a:t>
            </a:r>
            <a:r>
              <a:rPr lang="en-US" sz="2400" dirty="0" smtClean="0">
                <a:latin typeface="Arial" charset="0"/>
                <a:ea typeface="Arial" charset="0"/>
                <a:cs typeface="Arial" charset="0"/>
              </a:rPr>
              <a:t>T cells </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943956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CB7D29C-80B3-4368-B6D7-5E82C20CB673}"/>
              </a:ext>
            </a:extLst>
          </p:cNvPr>
          <p:cNvPicPr>
            <a:picLocks noChangeAspect="1"/>
          </p:cNvPicPr>
          <p:nvPr/>
        </p:nvPicPr>
        <p:blipFill>
          <a:blip r:embed="rId3"/>
          <a:stretch>
            <a:fillRect/>
          </a:stretch>
        </p:blipFill>
        <p:spPr>
          <a:xfrm>
            <a:off x="0" y="428625"/>
            <a:ext cx="9161450" cy="6000750"/>
          </a:xfrm>
          <a:prstGeom prst="rect">
            <a:avLst/>
          </a:prstGeom>
        </p:spPr>
      </p:pic>
    </p:spTree>
    <p:extLst>
      <p:ext uri="{BB962C8B-B14F-4D97-AF65-F5344CB8AC3E}">
        <p14:creationId xmlns:p14="http://schemas.microsoft.com/office/powerpoint/2010/main" val="1613363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4F17B26-176E-4DFC-85A5-DE73C9F0D56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59613" y="1390118"/>
            <a:ext cx="1756205" cy="1756205"/>
          </a:xfrm>
          <a:prstGeom prst="rect">
            <a:avLst/>
          </a:prstGeom>
        </p:spPr>
      </p:pic>
      <p:pic>
        <p:nvPicPr>
          <p:cNvPr id="3" name="Picture 2">
            <a:extLst>
              <a:ext uri="{FF2B5EF4-FFF2-40B4-BE49-F238E27FC236}">
                <a16:creationId xmlns:a16="http://schemas.microsoft.com/office/drawing/2014/main" xmlns="" id="{33663E83-E1A3-400F-BD1B-268482FECFF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78871" y="1358416"/>
            <a:ext cx="1829758" cy="1829758"/>
          </a:xfrm>
          <a:prstGeom prst="rect">
            <a:avLst/>
          </a:prstGeom>
        </p:spPr>
      </p:pic>
      <p:pic>
        <p:nvPicPr>
          <p:cNvPr id="4" name="Picture 3">
            <a:extLst>
              <a:ext uri="{FF2B5EF4-FFF2-40B4-BE49-F238E27FC236}">
                <a16:creationId xmlns:a16="http://schemas.microsoft.com/office/drawing/2014/main" xmlns="" id="{42D57E7E-8C52-4A6A-94FC-2CF27536810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58000" y="3721993"/>
            <a:ext cx="1746530" cy="1746530"/>
          </a:xfrm>
          <a:prstGeom prst="rect">
            <a:avLst/>
          </a:prstGeom>
        </p:spPr>
      </p:pic>
      <p:pic>
        <p:nvPicPr>
          <p:cNvPr id="5" name="Picture 4">
            <a:extLst>
              <a:ext uri="{FF2B5EF4-FFF2-40B4-BE49-F238E27FC236}">
                <a16:creationId xmlns:a16="http://schemas.microsoft.com/office/drawing/2014/main" xmlns="" id="{916D714D-45C2-461C-B5FD-5E16B279577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578871" y="3685453"/>
            <a:ext cx="1829758" cy="1829758"/>
          </a:xfrm>
          <a:prstGeom prst="rect">
            <a:avLst/>
          </a:prstGeom>
        </p:spPr>
      </p:pic>
      <p:pic>
        <p:nvPicPr>
          <p:cNvPr id="6" name="Picture 5">
            <a:extLst>
              <a:ext uri="{FF2B5EF4-FFF2-40B4-BE49-F238E27FC236}">
                <a16:creationId xmlns:a16="http://schemas.microsoft.com/office/drawing/2014/main" xmlns="" id="{33973042-D391-42D6-B76B-5192D7F141C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542371" y="1349070"/>
            <a:ext cx="1829758" cy="1829758"/>
          </a:xfrm>
          <a:prstGeom prst="rect">
            <a:avLst/>
          </a:prstGeom>
        </p:spPr>
      </p:pic>
      <p:pic>
        <p:nvPicPr>
          <p:cNvPr id="7" name="Picture 6">
            <a:extLst>
              <a:ext uri="{FF2B5EF4-FFF2-40B4-BE49-F238E27FC236}">
                <a16:creationId xmlns:a16="http://schemas.microsoft.com/office/drawing/2014/main" xmlns="" id="{2855D2E4-6D56-4B2F-8284-D1942672984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561313" y="3714378"/>
            <a:ext cx="1800833" cy="1800833"/>
          </a:xfrm>
          <a:prstGeom prst="rect">
            <a:avLst/>
          </a:prstGeom>
        </p:spPr>
      </p:pic>
      <p:sp>
        <p:nvSpPr>
          <p:cNvPr id="8" name="TextBox 7">
            <a:extLst>
              <a:ext uri="{FF2B5EF4-FFF2-40B4-BE49-F238E27FC236}">
                <a16:creationId xmlns:a16="http://schemas.microsoft.com/office/drawing/2014/main" xmlns="" id="{65BB6C25-5328-4279-ABCE-FF1B734B0867}"/>
              </a:ext>
            </a:extLst>
          </p:cNvPr>
          <p:cNvSpPr txBox="1"/>
          <p:nvPr/>
        </p:nvSpPr>
        <p:spPr>
          <a:xfrm>
            <a:off x="743950" y="3278959"/>
            <a:ext cx="1681316" cy="323165"/>
          </a:xfrm>
          <a:prstGeom prst="rect">
            <a:avLst/>
          </a:prstGeom>
          <a:noFill/>
        </p:spPr>
        <p:txBody>
          <a:bodyPr wrap="square" rtlCol="0">
            <a:spAutoFit/>
          </a:bodyPr>
          <a:lstStyle/>
          <a:p>
            <a:pPr algn="ctr" defTabSz="342900">
              <a:defRPr/>
            </a:pPr>
            <a:r>
              <a:rPr lang="en-US" sz="1500" b="1" dirty="0">
                <a:solidFill>
                  <a:srgbClr val="FF0000"/>
                </a:solidFill>
                <a:latin typeface="Calibri" panose="020F0502020204030204"/>
              </a:rPr>
              <a:t>Control</a:t>
            </a:r>
          </a:p>
        </p:txBody>
      </p:sp>
      <p:sp>
        <p:nvSpPr>
          <p:cNvPr id="9" name="TextBox 8">
            <a:extLst>
              <a:ext uri="{FF2B5EF4-FFF2-40B4-BE49-F238E27FC236}">
                <a16:creationId xmlns:a16="http://schemas.microsoft.com/office/drawing/2014/main" xmlns="" id="{1A98E715-0EB3-454F-8B26-D251161279ED}"/>
              </a:ext>
            </a:extLst>
          </p:cNvPr>
          <p:cNvSpPr txBox="1"/>
          <p:nvPr/>
        </p:nvSpPr>
        <p:spPr>
          <a:xfrm>
            <a:off x="3653092" y="3278487"/>
            <a:ext cx="1681316" cy="323165"/>
          </a:xfrm>
          <a:prstGeom prst="rect">
            <a:avLst/>
          </a:prstGeom>
          <a:noFill/>
        </p:spPr>
        <p:txBody>
          <a:bodyPr wrap="square" rtlCol="0">
            <a:spAutoFit/>
          </a:bodyPr>
          <a:lstStyle/>
          <a:p>
            <a:pPr algn="ctr" defTabSz="342900">
              <a:defRPr/>
            </a:pPr>
            <a:r>
              <a:rPr lang="en-US" sz="1500" b="1" dirty="0">
                <a:solidFill>
                  <a:srgbClr val="FF0000"/>
                </a:solidFill>
                <a:latin typeface="Calibri" panose="020F0502020204030204"/>
              </a:rPr>
              <a:t>Early responders</a:t>
            </a:r>
          </a:p>
        </p:txBody>
      </p:sp>
      <p:sp>
        <p:nvSpPr>
          <p:cNvPr id="10" name="TextBox 9">
            <a:extLst>
              <a:ext uri="{FF2B5EF4-FFF2-40B4-BE49-F238E27FC236}">
                <a16:creationId xmlns:a16="http://schemas.microsoft.com/office/drawing/2014/main" xmlns="" id="{49E946E2-5432-453C-9EB9-30278DE2FB76}"/>
              </a:ext>
            </a:extLst>
          </p:cNvPr>
          <p:cNvSpPr txBox="1"/>
          <p:nvPr/>
        </p:nvSpPr>
        <p:spPr>
          <a:xfrm>
            <a:off x="6740419" y="3277126"/>
            <a:ext cx="1681316" cy="323165"/>
          </a:xfrm>
          <a:prstGeom prst="rect">
            <a:avLst/>
          </a:prstGeom>
          <a:noFill/>
        </p:spPr>
        <p:txBody>
          <a:bodyPr wrap="square" rtlCol="0">
            <a:spAutoFit/>
          </a:bodyPr>
          <a:lstStyle/>
          <a:p>
            <a:pPr algn="ctr" defTabSz="342900">
              <a:defRPr/>
            </a:pPr>
            <a:r>
              <a:rPr lang="en-US" sz="1500" b="1" dirty="0">
                <a:solidFill>
                  <a:srgbClr val="FF0000"/>
                </a:solidFill>
                <a:latin typeface="Calibri" panose="020F0502020204030204"/>
              </a:rPr>
              <a:t>Late responders</a:t>
            </a:r>
          </a:p>
        </p:txBody>
      </p:sp>
      <p:cxnSp>
        <p:nvCxnSpPr>
          <p:cNvPr id="11" name="Straight Connector 10">
            <a:extLst>
              <a:ext uri="{FF2B5EF4-FFF2-40B4-BE49-F238E27FC236}">
                <a16:creationId xmlns:a16="http://schemas.microsoft.com/office/drawing/2014/main" xmlns="" id="{C869D5E7-8D2B-4AB0-A6FA-6AE844D8B47B}"/>
              </a:ext>
            </a:extLst>
          </p:cNvPr>
          <p:cNvCxnSpPr/>
          <p:nvPr/>
        </p:nvCxnSpPr>
        <p:spPr>
          <a:xfrm>
            <a:off x="3038621" y="857250"/>
            <a:ext cx="0" cy="51435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866E117D-DA6D-48AB-994C-19ED947ECA42}"/>
              </a:ext>
            </a:extLst>
          </p:cNvPr>
          <p:cNvCxnSpPr/>
          <p:nvPr/>
        </p:nvCxnSpPr>
        <p:spPr>
          <a:xfrm>
            <a:off x="5969977" y="858814"/>
            <a:ext cx="0" cy="51435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23808" y="146945"/>
            <a:ext cx="8740791" cy="461665"/>
          </a:xfrm>
          <a:prstGeom prst="rect">
            <a:avLst/>
          </a:prstGeom>
        </p:spPr>
        <p:txBody>
          <a:bodyPr wrap="none">
            <a:spAutoFit/>
          </a:bodyPr>
          <a:lstStyle/>
          <a:p>
            <a:r>
              <a:rPr lang="en-US" sz="2400" smtClean="0">
                <a:latin typeface="Arial" charset="0"/>
                <a:ea typeface="Arial" charset="0"/>
                <a:cs typeface="Arial" charset="0"/>
              </a:rPr>
              <a:t>Visualizing   </a:t>
            </a:r>
            <a:r>
              <a:rPr lang="en-US" sz="2400" dirty="0">
                <a:latin typeface="Arial" charset="0"/>
                <a:ea typeface="Arial" charset="0"/>
                <a:cs typeface="Arial" charset="0"/>
              </a:rPr>
              <a:t>multiple clones and multiple clone </a:t>
            </a:r>
            <a:r>
              <a:rPr lang="en-US" sz="2400" dirty="0" smtClean="0">
                <a:latin typeface="Arial" charset="0"/>
                <a:ea typeface="Arial" charset="0"/>
                <a:cs typeface="Arial" charset="0"/>
              </a:rPr>
              <a:t> sizes </a:t>
            </a:r>
            <a:r>
              <a:rPr lang="en-US" sz="2400" dirty="0" smtClean="0">
                <a:solidFill>
                  <a:srgbClr val="FF0000"/>
                </a:solidFill>
                <a:latin typeface="Arial" charset="0"/>
                <a:ea typeface="Arial" charset="0"/>
                <a:cs typeface="Arial" charset="0"/>
              </a:rPr>
              <a:t>over time</a:t>
            </a:r>
            <a:endParaRPr lang="en-US" sz="2400" dirty="0"/>
          </a:p>
        </p:txBody>
      </p:sp>
    </p:spTree>
    <p:extLst>
      <p:ext uri="{BB962C8B-B14F-4D97-AF65-F5344CB8AC3E}">
        <p14:creationId xmlns:p14="http://schemas.microsoft.com/office/powerpoint/2010/main" val="2060759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69110A2-857B-4863-9995-493663A68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81500"/>
            <a:ext cx="2295000" cy="2295000"/>
          </a:xfrm>
          <a:prstGeom prst="rect">
            <a:avLst/>
          </a:prstGeom>
        </p:spPr>
      </p:pic>
      <p:pic>
        <p:nvPicPr>
          <p:cNvPr id="3" name="Picture 2" descr="A picture containing person&#10;&#10;Description automatically generated">
            <a:extLst>
              <a:ext uri="{FF2B5EF4-FFF2-40B4-BE49-F238E27FC236}">
                <a16:creationId xmlns:a16="http://schemas.microsoft.com/office/drawing/2014/main" xmlns="" id="{C981AC86-39B0-434B-A955-9958C1BBA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000" y="2281500"/>
            <a:ext cx="2295000" cy="2295000"/>
          </a:xfrm>
          <a:prstGeom prst="rect">
            <a:avLst/>
          </a:prstGeom>
        </p:spPr>
      </p:pic>
      <p:pic>
        <p:nvPicPr>
          <p:cNvPr id="4" name="Picture 3" descr="A picture containing water, person, white&#10;&#10;Description automatically generated">
            <a:extLst>
              <a:ext uri="{FF2B5EF4-FFF2-40B4-BE49-F238E27FC236}">
                <a16:creationId xmlns:a16="http://schemas.microsoft.com/office/drawing/2014/main" xmlns="" id="{71592AA0-4A10-4E7F-AB17-9EF0D97FA5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0000" y="2281500"/>
            <a:ext cx="2295000" cy="2295000"/>
          </a:xfrm>
          <a:prstGeom prst="rect">
            <a:avLst/>
          </a:prstGeom>
        </p:spPr>
      </p:pic>
      <p:pic>
        <p:nvPicPr>
          <p:cNvPr id="5" name="Picture 4">
            <a:extLst>
              <a:ext uri="{FF2B5EF4-FFF2-40B4-BE49-F238E27FC236}">
                <a16:creationId xmlns:a16="http://schemas.microsoft.com/office/drawing/2014/main" xmlns="" id="{300FB32B-4A55-44D6-A1F4-716E6FBEE1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5000" y="2281500"/>
            <a:ext cx="2295000" cy="2295000"/>
          </a:xfrm>
          <a:prstGeom prst="rect">
            <a:avLst/>
          </a:prstGeom>
        </p:spPr>
      </p:pic>
      <p:sp>
        <p:nvSpPr>
          <p:cNvPr id="6" name="TextBox 5">
            <a:extLst>
              <a:ext uri="{FF2B5EF4-FFF2-40B4-BE49-F238E27FC236}">
                <a16:creationId xmlns:a16="http://schemas.microsoft.com/office/drawing/2014/main" xmlns="" id="{2FCBB00E-338A-48D9-BA34-F16F1AB00C51}"/>
              </a:ext>
            </a:extLst>
          </p:cNvPr>
          <p:cNvSpPr txBox="1"/>
          <p:nvPr/>
        </p:nvSpPr>
        <p:spPr>
          <a:xfrm>
            <a:off x="611945" y="1975632"/>
            <a:ext cx="1118382" cy="248209"/>
          </a:xfrm>
          <a:prstGeom prst="rect">
            <a:avLst/>
          </a:prstGeom>
          <a:noFill/>
        </p:spPr>
        <p:txBody>
          <a:bodyPr wrap="square" rtlCol="0">
            <a:spAutoFit/>
          </a:bodyPr>
          <a:lstStyle/>
          <a:p>
            <a:pPr algn="ctr"/>
            <a:r>
              <a:rPr lang="en-US" sz="1013" dirty="0"/>
              <a:t>Control</a:t>
            </a:r>
          </a:p>
        </p:txBody>
      </p:sp>
      <p:sp>
        <p:nvSpPr>
          <p:cNvPr id="7" name="TextBox 6">
            <a:extLst>
              <a:ext uri="{FF2B5EF4-FFF2-40B4-BE49-F238E27FC236}">
                <a16:creationId xmlns:a16="http://schemas.microsoft.com/office/drawing/2014/main" xmlns="" id="{BA0F0D80-5B21-4C5C-B8C7-C67497BE936A}"/>
              </a:ext>
            </a:extLst>
          </p:cNvPr>
          <p:cNvSpPr txBox="1"/>
          <p:nvPr/>
        </p:nvSpPr>
        <p:spPr>
          <a:xfrm>
            <a:off x="2658793" y="1975632"/>
            <a:ext cx="1582616" cy="248209"/>
          </a:xfrm>
          <a:prstGeom prst="rect">
            <a:avLst/>
          </a:prstGeom>
          <a:noFill/>
        </p:spPr>
        <p:txBody>
          <a:bodyPr wrap="square" rtlCol="0">
            <a:spAutoFit/>
          </a:bodyPr>
          <a:lstStyle/>
          <a:p>
            <a:pPr algn="ctr"/>
            <a:r>
              <a:rPr lang="en-US" sz="1013" dirty="0"/>
              <a:t>Late Responders</a:t>
            </a:r>
          </a:p>
        </p:txBody>
      </p:sp>
      <p:sp>
        <p:nvSpPr>
          <p:cNvPr id="8" name="TextBox 7">
            <a:extLst>
              <a:ext uri="{FF2B5EF4-FFF2-40B4-BE49-F238E27FC236}">
                <a16:creationId xmlns:a16="http://schemas.microsoft.com/office/drawing/2014/main" xmlns="" id="{F959AF99-0690-451C-8966-9FA7CFBB28E1}"/>
              </a:ext>
            </a:extLst>
          </p:cNvPr>
          <p:cNvSpPr txBox="1"/>
          <p:nvPr/>
        </p:nvSpPr>
        <p:spPr>
          <a:xfrm>
            <a:off x="4946193" y="1975632"/>
            <a:ext cx="1582615" cy="248209"/>
          </a:xfrm>
          <a:prstGeom prst="rect">
            <a:avLst/>
          </a:prstGeom>
          <a:noFill/>
        </p:spPr>
        <p:txBody>
          <a:bodyPr wrap="square" rtlCol="0">
            <a:spAutoFit/>
          </a:bodyPr>
          <a:lstStyle/>
          <a:p>
            <a:pPr algn="ctr"/>
            <a:r>
              <a:rPr lang="en-US" sz="1013" dirty="0"/>
              <a:t>Mid Responders</a:t>
            </a:r>
          </a:p>
        </p:txBody>
      </p:sp>
      <p:sp>
        <p:nvSpPr>
          <p:cNvPr id="9" name="TextBox 8">
            <a:extLst>
              <a:ext uri="{FF2B5EF4-FFF2-40B4-BE49-F238E27FC236}">
                <a16:creationId xmlns:a16="http://schemas.microsoft.com/office/drawing/2014/main" xmlns="" id="{A84C5A65-ABED-4B5B-BCD0-642572D3952A}"/>
              </a:ext>
            </a:extLst>
          </p:cNvPr>
          <p:cNvSpPr txBox="1"/>
          <p:nvPr/>
        </p:nvSpPr>
        <p:spPr>
          <a:xfrm>
            <a:off x="7357251" y="1975632"/>
            <a:ext cx="1350498" cy="248209"/>
          </a:xfrm>
          <a:prstGeom prst="rect">
            <a:avLst/>
          </a:prstGeom>
          <a:noFill/>
        </p:spPr>
        <p:txBody>
          <a:bodyPr wrap="square" rtlCol="0">
            <a:spAutoFit/>
          </a:bodyPr>
          <a:lstStyle/>
          <a:p>
            <a:pPr algn="ctr"/>
            <a:r>
              <a:rPr lang="en-US" sz="1013" dirty="0"/>
              <a:t>Early Responders</a:t>
            </a:r>
          </a:p>
        </p:txBody>
      </p:sp>
      <p:sp>
        <p:nvSpPr>
          <p:cNvPr id="11" name="TextBox 10">
            <a:extLst>
              <a:ext uri="{FF2B5EF4-FFF2-40B4-BE49-F238E27FC236}">
                <a16:creationId xmlns:a16="http://schemas.microsoft.com/office/drawing/2014/main" xmlns="" id="{875960A4-D215-460A-B619-05C13CCC6541}"/>
              </a:ext>
            </a:extLst>
          </p:cNvPr>
          <p:cNvSpPr txBox="1"/>
          <p:nvPr/>
        </p:nvSpPr>
        <p:spPr>
          <a:xfrm>
            <a:off x="3054489" y="1197379"/>
            <a:ext cx="3783407" cy="369332"/>
          </a:xfrm>
          <a:prstGeom prst="rect">
            <a:avLst/>
          </a:prstGeom>
          <a:noFill/>
        </p:spPr>
        <p:txBody>
          <a:bodyPr wrap="square" rtlCol="1">
            <a:spAutoFit/>
          </a:bodyPr>
          <a:lstStyle/>
          <a:p>
            <a:r>
              <a:rPr lang="en-US" sz="1800" b="1" dirty="0"/>
              <a:t>Temporal dynamics of top 100 clones</a:t>
            </a:r>
            <a:endParaRPr lang="he-IL" sz="1800" b="1" dirty="0"/>
          </a:p>
        </p:txBody>
      </p:sp>
      <p:sp>
        <p:nvSpPr>
          <p:cNvPr id="12" name="Oval 11">
            <a:extLst>
              <a:ext uri="{FF2B5EF4-FFF2-40B4-BE49-F238E27FC236}">
                <a16:creationId xmlns:a16="http://schemas.microsoft.com/office/drawing/2014/main" xmlns="" id="{925F4607-BAAE-4B91-8463-8F06B4DF3638}"/>
              </a:ext>
            </a:extLst>
          </p:cNvPr>
          <p:cNvSpPr/>
          <p:nvPr/>
        </p:nvSpPr>
        <p:spPr>
          <a:xfrm>
            <a:off x="920750" y="4959350"/>
            <a:ext cx="120650" cy="133350"/>
          </a:xfrm>
          <a:prstGeom prst="ellipse">
            <a:avLst/>
          </a:prstGeom>
          <a:solidFill>
            <a:srgbClr val="FF0000"/>
          </a:solidFill>
          <a:ln>
            <a:solidFill>
              <a:schemeClr val="tx1">
                <a:lumMod val="95000"/>
                <a:lumOff val="5000"/>
              </a:schemeClr>
            </a:solidFill>
          </a:ln>
        </p:spPr>
        <p:style>
          <a:lnRef idx="2">
            <a:schemeClr val="accent3"/>
          </a:lnRef>
          <a:fillRef idx="1">
            <a:schemeClr val="lt1"/>
          </a:fillRef>
          <a:effectRef idx="0">
            <a:schemeClr val="accent3"/>
          </a:effectRef>
          <a:fontRef idx="minor">
            <a:schemeClr val="dk1"/>
          </a:fontRef>
        </p:style>
        <p:txBody>
          <a:bodyPr rtlCol="1" anchor="ctr"/>
          <a:lstStyle/>
          <a:p>
            <a:pPr algn="ctr"/>
            <a:endParaRPr lang="he-IL" sz="1013"/>
          </a:p>
        </p:txBody>
      </p:sp>
      <p:sp>
        <p:nvSpPr>
          <p:cNvPr id="13" name="Oval 12">
            <a:extLst>
              <a:ext uri="{FF2B5EF4-FFF2-40B4-BE49-F238E27FC236}">
                <a16:creationId xmlns:a16="http://schemas.microsoft.com/office/drawing/2014/main" xmlns="" id="{57AFA67E-3717-4F55-9ACF-CBEF3B8D733D}"/>
              </a:ext>
            </a:extLst>
          </p:cNvPr>
          <p:cNvSpPr/>
          <p:nvPr/>
        </p:nvSpPr>
        <p:spPr>
          <a:xfrm>
            <a:off x="920750" y="5146676"/>
            <a:ext cx="120650" cy="133350"/>
          </a:xfrm>
          <a:prstGeom prst="ellipse">
            <a:avLst/>
          </a:prstGeom>
          <a:solidFill>
            <a:srgbClr val="2EFC2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14" name="Oval 13">
            <a:extLst>
              <a:ext uri="{FF2B5EF4-FFF2-40B4-BE49-F238E27FC236}">
                <a16:creationId xmlns:a16="http://schemas.microsoft.com/office/drawing/2014/main" xmlns="" id="{48CFB94D-0F62-4510-8B8B-242732AD1A8A}"/>
              </a:ext>
            </a:extLst>
          </p:cNvPr>
          <p:cNvSpPr/>
          <p:nvPr/>
        </p:nvSpPr>
        <p:spPr>
          <a:xfrm>
            <a:off x="920750" y="5321301"/>
            <a:ext cx="120650" cy="133350"/>
          </a:xfrm>
          <a:prstGeom prst="ellipse">
            <a:avLst/>
          </a:prstGeom>
          <a:solidFill>
            <a:srgbClr val="1CECD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15" name="Oval 14">
            <a:extLst>
              <a:ext uri="{FF2B5EF4-FFF2-40B4-BE49-F238E27FC236}">
                <a16:creationId xmlns:a16="http://schemas.microsoft.com/office/drawing/2014/main" xmlns="" id="{7EEB8D65-9A3E-4E08-B22D-54769D056B37}"/>
              </a:ext>
            </a:extLst>
          </p:cNvPr>
          <p:cNvSpPr/>
          <p:nvPr/>
        </p:nvSpPr>
        <p:spPr>
          <a:xfrm>
            <a:off x="920750" y="5497778"/>
            <a:ext cx="120650" cy="1333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16" name="TextBox 15">
            <a:extLst>
              <a:ext uri="{FF2B5EF4-FFF2-40B4-BE49-F238E27FC236}">
                <a16:creationId xmlns:a16="http://schemas.microsoft.com/office/drawing/2014/main" xmlns="" id="{8A395826-8A7C-4237-876B-46C089D92794}"/>
              </a:ext>
            </a:extLst>
          </p:cNvPr>
          <p:cNvSpPr txBox="1"/>
          <p:nvPr/>
        </p:nvSpPr>
        <p:spPr>
          <a:xfrm>
            <a:off x="1041400" y="4869677"/>
            <a:ext cx="1546664" cy="248209"/>
          </a:xfrm>
          <a:prstGeom prst="rect">
            <a:avLst/>
          </a:prstGeom>
          <a:noFill/>
        </p:spPr>
        <p:txBody>
          <a:bodyPr wrap="square" rtlCol="1">
            <a:spAutoFit/>
          </a:bodyPr>
          <a:lstStyle/>
          <a:p>
            <a:r>
              <a:rPr lang="en-US" sz="1013" dirty="0"/>
              <a:t>Time point 0</a:t>
            </a:r>
            <a:endParaRPr lang="he-IL" sz="1013" dirty="0"/>
          </a:p>
        </p:txBody>
      </p:sp>
      <p:sp>
        <p:nvSpPr>
          <p:cNvPr id="17" name="TextBox 16">
            <a:extLst>
              <a:ext uri="{FF2B5EF4-FFF2-40B4-BE49-F238E27FC236}">
                <a16:creationId xmlns:a16="http://schemas.microsoft.com/office/drawing/2014/main" xmlns="" id="{F52FE101-7AAB-4D92-9C36-C34E1B408A5E}"/>
              </a:ext>
            </a:extLst>
          </p:cNvPr>
          <p:cNvSpPr txBox="1"/>
          <p:nvPr/>
        </p:nvSpPr>
        <p:spPr>
          <a:xfrm>
            <a:off x="1041400" y="5040051"/>
            <a:ext cx="1546664" cy="248209"/>
          </a:xfrm>
          <a:prstGeom prst="rect">
            <a:avLst/>
          </a:prstGeom>
          <a:noFill/>
        </p:spPr>
        <p:txBody>
          <a:bodyPr wrap="square" rtlCol="1">
            <a:spAutoFit/>
          </a:bodyPr>
          <a:lstStyle/>
          <a:p>
            <a:r>
              <a:rPr lang="en-US" sz="1013" dirty="0"/>
              <a:t>Time point 7D</a:t>
            </a:r>
            <a:endParaRPr lang="he-IL" sz="1013" dirty="0"/>
          </a:p>
        </p:txBody>
      </p:sp>
      <p:sp>
        <p:nvSpPr>
          <p:cNvPr id="18" name="TextBox 17">
            <a:extLst>
              <a:ext uri="{FF2B5EF4-FFF2-40B4-BE49-F238E27FC236}">
                <a16:creationId xmlns:a16="http://schemas.microsoft.com/office/drawing/2014/main" xmlns="" id="{07D88189-26CC-4A31-9A3E-0E868D41DDF3}"/>
              </a:ext>
            </a:extLst>
          </p:cNvPr>
          <p:cNvSpPr txBox="1"/>
          <p:nvPr/>
        </p:nvSpPr>
        <p:spPr>
          <a:xfrm>
            <a:off x="1041399" y="5234025"/>
            <a:ext cx="1546664" cy="248209"/>
          </a:xfrm>
          <a:prstGeom prst="rect">
            <a:avLst/>
          </a:prstGeom>
          <a:noFill/>
        </p:spPr>
        <p:txBody>
          <a:bodyPr wrap="square" rtlCol="1">
            <a:spAutoFit/>
          </a:bodyPr>
          <a:lstStyle/>
          <a:p>
            <a:r>
              <a:rPr lang="en-US" sz="1013" dirty="0"/>
              <a:t>Time point 14D</a:t>
            </a:r>
            <a:endParaRPr lang="he-IL" sz="1013" dirty="0"/>
          </a:p>
        </p:txBody>
      </p:sp>
      <p:sp>
        <p:nvSpPr>
          <p:cNvPr id="19" name="TextBox 18">
            <a:extLst>
              <a:ext uri="{FF2B5EF4-FFF2-40B4-BE49-F238E27FC236}">
                <a16:creationId xmlns:a16="http://schemas.microsoft.com/office/drawing/2014/main" xmlns="" id="{65C678B4-F36E-463F-A2B5-B0B9C6B71535}"/>
              </a:ext>
            </a:extLst>
          </p:cNvPr>
          <p:cNvSpPr txBox="1"/>
          <p:nvPr/>
        </p:nvSpPr>
        <p:spPr>
          <a:xfrm>
            <a:off x="1041400" y="5425953"/>
            <a:ext cx="1546664" cy="248209"/>
          </a:xfrm>
          <a:prstGeom prst="rect">
            <a:avLst/>
          </a:prstGeom>
          <a:noFill/>
        </p:spPr>
        <p:txBody>
          <a:bodyPr wrap="square" rtlCol="1">
            <a:spAutoFit/>
          </a:bodyPr>
          <a:lstStyle/>
          <a:p>
            <a:r>
              <a:rPr lang="en-US" sz="1013" dirty="0"/>
              <a:t>Time point 21D</a:t>
            </a:r>
            <a:endParaRPr lang="he-IL" sz="1013" dirty="0"/>
          </a:p>
        </p:txBody>
      </p:sp>
      <p:sp>
        <p:nvSpPr>
          <p:cNvPr id="20" name="Rectangle 19"/>
          <p:cNvSpPr/>
          <p:nvPr/>
        </p:nvSpPr>
        <p:spPr>
          <a:xfrm>
            <a:off x="439209" y="6250632"/>
            <a:ext cx="8740791" cy="461665"/>
          </a:xfrm>
          <a:prstGeom prst="rect">
            <a:avLst/>
          </a:prstGeom>
        </p:spPr>
        <p:txBody>
          <a:bodyPr wrap="none">
            <a:spAutoFit/>
          </a:bodyPr>
          <a:lstStyle/>
          <a:p>
            <a:r>
              <a:rPr lang="en-US" sz="2400" dirty="0" smtClean="0">
                <a:latin typeface="Arial" charset="0"/>
                <a:ea typeface="Arial" charset="0"/>
                <a:cs typeface="Arial" charset="0"/>
              </a:rPr>
              <a:t>Visualizing   </a:t>
            </a:r>
            <a:r>
              <a:rPr lang="en-US" sz="2400" dirty="0">
                <a:latin typeface="Arial" charset="0"/>
                <a:ea typeface="Arial" charset="0"/>
                <a:cs typeface="Arial" charset="0"/>
              </a:rPr>
              <a:t>multiple clones and multiple clone </a:t>
            </a:r>
            <a:r>
              <a:rPr lang="en-US" sz="2400" dirty="0" smtClean="0">
                <a:latin typeface="Arial" charset="0"/>
                <a:ea typeface="Arial" charset="0"/>
                <a:cs typeface="Arial" charset="0"/>
              </a:rPr>
              <a:t> sizes </a:t>
            </a:r>
            <a:r>
              <a:rPr lang="en-US" sz="2400" dirty="0" smtClean="0">
                <a:solidFill>
                  <a:srgbClr val="FF0000"/>
                </a:solidFill>
                <a:latin typeface="Arial" charset="0"/>
                <a:ea typeface="Arial" charset="0"/>
                <a:cs typeface="Arial" charset="0"/>
              </a:rPr>
              <a:t>over time</a:t>
            </a:r>
            <a:endParaRPr lang="en-US" sz="2400" dirty="0"/>
          </a:p>
        </p:txBody>
      </p:sp>
      <p:sp>
        <p:nvSpPr>
          <p:cNvPr id="10" name="TextBox 9"/>
          <p:cNvSpPr txBox="1"/>
          <p:nvPr/>
        </p:nvSpPr>
        <p:spPr>
          <a:xfrm>
            <a:off x="1252330" y="496957"/>
            <a:ext cx="2145139" cy="307777"/>
          </a:xfrm>
          <a:prstGeom prst="rect">
            <a:avLst/>
          </a:prstGeom>
          <a:noFill/>
        </p:spPr>
        <p:txBody>
          <a:bodyPr wrap="none" rtlCol="0">
            <a:spAutoFit/>
          </a:bodyPr>
          <a:lstStyle/>
          <a:p>
            <a:r>
              <a:rPr lang="en-US" sz="1400" smtClean="0">
                <a:latin typeface="Arial" charset="0"/>
                <a:ea typeface="Arial" charset="0"/>
                <a:cs typeface="Arial" charset="0"/>
              </a:rPr>
              <a:t>Grouping clones by size </a:t>
            </a:r>
            <a:endParaRPr lang="en-US" sz="1400">
              <a:latin typeface="Arial" charset="0"/>
              <a:ea typeface="Arial" charset="0"/>
              <a:cs typeface="Arial" charset="0"/>
            </a:endParaRPr>
          </a:p>
        </p:txBody>
      </p:sp>
    </p:spTree>
    <p:extLst>
      <p:ext uri="{BB962C8B-B14F-4D97-AF65-F5344CB8AC3E}">
        <p14:creationId xmlns:p14="http://schemas.microsoft.com/office/powerpoint/2010/main" val="562926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 model.png"/>
          <p:cNvSpPr>
            <a:spLocks noChangeAspect="1" noChangeArrowheads="1"/>
          </p:cNvSpPr>
          <p:nvPr/>
        </p:nvSpPr>
        <p:spPr bwMode="auto">
          <a:xfrm>
            <a:off x="0" y="0"/>
            <a:ext cx="9439275" cy="9439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b model.png"/>
          <p:cNvSpPr>
            <a:spLocks noChangeAspect="1" noChangeArrowheads="1"/>
          </p:cNvSpPr>
          <p:nvPr/>
        </p:nvSpPr>
        <p:spPr bwMode="auto">
          <a:xfrm>
            <a:off x="152400" y="152400"/>
            <a:ext cx="9439275" cy="9439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
            <a:ext cx="9144000" cy="5942216"/>
          </a:xfrm>
          <a:prstGeom prst="rect">
            <a:avLst/>
          </a:prstGeom>
        </p:spPr>
      </p:pic>
    </p:spTree>
    <p:extLst>
      <p:ext uri="{BB962C8B-B14F-4D97-AF65-F5344CB8AC3E}">
        <p14:creationId xmlns:p14="http://schemas.microsoft.com/office/powerpoint/2010/main" val="2111972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0035" y="955964"/>
            <a:ext cx="7273637" cy="5262979"/>
          </a:xfrm>
          <a:prstGeom prst="rect">
            <a:avLst/>
          </a:prstGeom>
        </p:spPr>
        <p:txBody>
          <a:bodyPr wrap="square">
            <a:spAutoFit/>
          </a:bodyPr>
          <a:lstStyle/>
          <a:p>
            <a:pPr marL="457200" indent="-457200">
              <a:buFont typeface="+mj-lt"/>
              <a:buAutoNum type="arabicPeriod"/>
            </a:pPr>
            <a:r>
              <a:rPr lang="en-US" sz="2400" dirty="0">
                <a:latin typeface="Arial" charset="0"/>
                <a:ea typeface="Arial" charset="0"/>
                <a:cs typeface="Arial" charset="0"/>
              </a:rPr>
              <a:t>How do we create an interactive visualization of the diversity of a population taking into account the different known characteristics of the individuals that build it. Allowing for</a:t>
            </a:r>
            <a:r>
              <a:rPr lang="en-US" sz="2400" dirty="0" smtClean="0">
                <a:latin typeface="Arial" charset="0"/>
                <a:ea typeface="Arial" charset="0"/>
                <a:cs typeface="Arial" charset="0"/>
              </a:rPr>
              <a:t>: </a:t>
            </a:r>
          </a:p>
          <a:p>
            <a:pPr marL="800100" lvl="1" indent="-457200">
              <a:buFont typeface="+mj-lt"/>
              <a:buAutoNum type="alphaLcPeriod"/>
            </a:pPr>
            <a:r>
              <a:rPr lang="en-US" sz="2400" dirty="0" smtClean="0">
                <a:latin typeface="Arial" charset="0"/>
                <a:ea typeface="Arial" charset="0"/>
                <a:cs typeface="Arial" charset="0"/>
              </a:rPr>
              <a:t>Clearer </a:t>
            </a:r>
            <a:r>
              <a:rPr lang="en-US" sz="2400" dirty="0">
                <a:latin typeface="Arial" charset="0"/>
                <a:ea typeface="Arial" charset="0"/>
                <a:cs typeface="Arial" charset="0"/>
              </a:rPr>
              <a:t>identification of important determinants of </a:t>
            </a:r>
            <a:r>
              <a:rPr lang="en-US" sz="2400" dirty="0" smtClean="0">
                <a:latin typeface="Arial" charset="0"/>
                <a:ea typeface="Arial" charset="0"/>
                <a:cs typeface="Arial" charset="0"/>
              </a:rPr>
              <a:t>diversity.</a:t>
            </a:r>
          </a:p>
          <a:p>
            <a:pPr marL="800100" lvl="1" indent="-457200">
              <a:buFont typeface="+mj-lt"/>
              <a:buAutoNum type="alphaLcPeriod"/>
            </a:pPr>
            <a:r>
              <a:rPr lang="en-US" sz="2400" dirty="0" smtClean="0">
                <a:latin typeface="Arial" charset="0"/>
                <a:ea typeface="Arial" charset="0"/>
                <a:cs typeface="Arial" charset="0"/>
              </a:rPr>
              <a:t>Unsupervised </a:t>
            </a:r>
            <a:r>
              <a:rPr lang="en-US" sz="2400" dirty="0">
                <a:latin typeface="Arial" charset="0"/>
                <a:ea typeface="Arial" charset="0"/>
                <a:cs typeface="Arial" charset="0"/>
              </a:rPr>
              <a:t>identification of sub </a:t>
            </a:r>
            <a:r>
              <a:rPr lang="en-US" sz="2400" dirty="0" smtClean="0">
                <a:latin typeface="Arial" charset="0"/>
                <a:ea typeface="Arial" charset="0"/>
                <a:cs typeface="Arial" charset="0"/>
              </a:rPr>
              <a:t>populations.</a:t>
            </a:r>
          </a:p>
          <a:p>
            <a:pPr marL="457200" indent="-457200">
              <a:buFont typeface="+mj-lt"/>
              <a:buAutoNum type="arabicPeriod"/>
            </a:pPr>
            <a:r>
              <a:rPr lang="en-US" sz="2400" dirty="0" smtClean="0">
                <a:latin typeface="Arial" charset="0"/>
                <a:ea typeface="Arial" charset="0"/>
                <a:cs typeface="Arial" charset="0"/>
              </a:rPr>
              <a:t>How </a:t>
            </a:r>
            <a:r>
              <a:rPr lang="en-US" sz="2400" dirty="0">
                <a:latin typeface="Arial" charset="0"/>
                <a:ea typeface="Arial" charset="0"/>
                <a:cs typeface="Arial" charset="0"/>
              </a:rPr>
              <a:t>do we create an interactive visualization of the comparison of two populations. Creating both: </a:t>
            </a:r>
            <a:endParaRPr lang="en-US" sz="2400" dirty="0" smtClean="0">
              <a:latin typeface="Arial" charset="0"/>
              <a:ea typeface="Arial" charset="0"/>
              <a:cs typeface="Arial" charset="0"/>
            </a:endParaRPr>
          </a:p>
          <a:p>
            <a:pPr marL="800100" lvl="1" indent="-457200">
              <a:buFont typeface="+mj-lt"/>
              <a:buAutoNum type="alphaLcPeriod"/>
            </a:pPr>
            <a:r>
              <a:rPr lang="en-US" sz="2400" dirty="0" smtClean="0">
                <a:latin typeface="Arial" charset="0"/>
                <a:ea typeface="Arial" charset="0"/>
                <a:cs typeface="Arial" charset="0"/>
              </a:rPr>
              <a:t>Pairwise </a:t>
            </a:r>
            <a:r>
              <a:rPr lang="en-US" sz="2400" dirty="0">
                <a:latin typeface="Arial" charset="0"/>
                <a:ea typeface="Arial" charset="0"/>
                <a:cs typeface="Arial" charset="0"/>
              </a:rPr>
              <a:t>comparisons</a:t>
            </a:r>
          </a:p>
          <a:p>
            <a:pPr marL="800100" lvl="1" indent="-457200">
              <a:buFont typeface="+mj-lt"/>
              <a:buAutoNum type="alphaLcPeriod"/>
            </a:pPr>
            <a:r>
              <a:rPr lang="en-US" sz="2400" dirty="0" smtClean="0">
                <a:latin typeface="Arial" charset="0"/>
                <a:ea typeface="Arial" charset="0"/>
                <a:cs typeface="Arial" charset="0"/>
              </a:rPr>
              <a:t>Multiple </a:t>
            </a:r>
            <a:r>
              <a:rPr lang="en-US" sz="2400" dirty="0">
                <a:latin typeface="Arial" charset="0"/>
                <a:ea typeface="Arial" charset="0"/>
                <a:cs typeface="Arial" charset="0"/>
              </a:rPr>
              <a:t>characteristic comparisons / comparison of dependent characteristics </a:t>
            </a:r>
          </a:p>
        </p:txBody>
      </p:sp>
    </p:spTree>
    <p:extLst>
      <p:ext uri="{BB962C8B-B14F-4D97-AF65-F5344CB8AC3E}">
        <p14:creationId xmlns:p14="http://schemas.microsoft.com/office/powerpoint/2010/main" val="370992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3669" y="298174"/>
            <a:ext cx="7195931" cy="1569660"/>
          </a:xfrm>
          <a:prstGeom prst="rect">
            <a:avLst/>
          </a:prstGeom>
          <a:noFill/>
        </p:spPr>
        <p:txBody>
          <a:bodyPr wrap="square" rtlCol="0">
            <a:spAutoFit/>
          </a:bodyPr>
          <a:lstStyle/>
          <a:p>
            <a:r>
              <a:rPr lang="en-US" sz="2400" dirty="0" smtClean="0"/>
              <a:t>Some examples of </a:t>
            </a:r>
            <a:r>
              <a:rPr lang="en-US" sz="2400" dirty="0">
                <a:latin typeface="Arial" charset="0"/>
                <a:ea typeface="Arial" charset="0"/>
                <a:cs typeface="Arial" charset="0"/>
              </a:rPr>
              <a:t>interactive </a:t>
            </a:r>
            <a:r>
              <a:rPr lang="en-US" sz="2400" dirty="0" smtClean="0">
                <a:latin typeface="Arial" charset="0"/>
                <a:ea typeface="Arial" charset="0"/>
                <a:cs typeface="Arial" charset="0"/>
              </a:rPr>
              <a:t>visualizations </a:t>
            </a:r>
            <a:r>
              <a:rPr lang="en-US" sz="2400" dirty="0">
                <a:latin typeface="Arial" charset="0"/>
                <a:ea typeface="Arial" charset="0"/>
                <a:cs typeface="Arial" charset="0"/>
              </a:rPr>
              <a:t>of the diversity of a </a:t>
            </a:r>
            <a:r>
              <a:rPr lang="en-US" sz="2400" dirty="0" smtClean="0">
                <a:latin typeface="Arial" charset="0"/>
                <a:ea typeface="Arial" charset="0"/>
                <a:cs typeface="Arial" charset="0"/>
              </a:rPr>
              <a:t>population taking into account the different known characteristics of the individuals that build it.</a:t>
            </a:r>
            <a:r>
              <a:rPr lang="en-US" sz="2400" dirty="0" smtClean="0"/>
              <a:t> </a:t>
            </a:r>
            <a:endParaRPr lang="en-US" sz="2400" dirty="0"/>
          </a:p>
        </p:txBody>
      </p:sp>
      <p:sp>
        <p:nvSpPr>
          <p:cNvPr id="3" name="Rectangle 2"/>
          <p:cNvSpPr/>
          <p:nvPr/>
        </p:nvSpPr>
        <p:spPr>
          <a:xfrm>
            <a:off x="665919" y="3191360"/>
            <a:ext cx="5327374" cy="461665"/>
          </a:xfrm>
          <a:prstGeom prst="rect">
            <a:avLst/>
          </a:prstGeom>
        </p:spPr>
        <p:txBody>
          <a:bodyPr wrap="square">
            <a:spAutoFit/>
          </a:bodyPr>
          <a:lstStyle/>
          <a:p>
            <a:r>
              <a:rPr lang="en-US" sz="2400" dirty="0" smtClean="0">
                <a:hlinkClick r:id="rId3"/>
              </a:rPr>
              <a:t>The demographics of others</a:t>
            </a:r>
            <a:endParaRPr lang="en-US" sz="2400" dirty="0"/>
          </a:p>
        </p:txBody>
      </p:sp>
      <p:sp>
        <p:nvSpPr>
          <p:cNvPr id="4" name="Rectangle 3"/>
          <p:cNvSpPr/>
          <p:nvPr/>
        </p:nvSpPr>
        <p:spPr>
          <a:xfrm>
            <a:off x="606285" y="4930384"/>
            <a:ext cx="8050697" cy="461665"/>
          </a:xfrm>
          <a:prstGeom prst="rect">
            <a:avLst/>
          </a:prstGeom>
        </p:spPr>
        <p:txBody>
          <a:bodyPr wrap="square">
            <a:spAutoFit/>
          </a:bodyPr>
          <a:lstStyle/>
          <a:p>
            <a:r>
              <a:rPr lang="en-US" sz="2400" dirty="0" smtClean="0">
                <a:hlinkClick r:id="rId4"/>
              </a:rPr>
              <a:t>Life expectancy by wealth across the years</a:t>
            </a:r>
            <a:endParaRPr lang="en-US" sz="2400" dirty="0"/>
          </a:p>
        </p:txBody>
      </p:sp>
      <p:sp>
        <p:nvSpPr>
          <p:cNvPr id="5" name="Rectangle 4"/>
          <p:cNvSpPr/>
          <p:nvPr/>
        </p:nvSpPr>
        <p:spPr>
          <a:xfrm>
            <a:off x="874642" y="2506514"/>
            <a:ext cx="2370521" cy="461665"/>
          </a:xfrm>
          <a:prstGeom prst="rect">
            <a:avLst/>
          </a:prstGeom>
        </p:spPr>
        <p:txBody>
          <a:bodyPr wrap="none">
            <a:spAutoFit/>
          </a:bodyPr>
          <a:lstStyle/>
          <a:p>
            <a:r>
              <a:rPr lang="en-US" sz="2400" dirty="0" smtClean="0">
                <a:hlinkClick r:id="rId5"/>
              </a:rPr>
              <a:t>Selfie exploratory</a:t>
            </a:r>
            <a:endParaRPr lang="en-US" sz="2400" dirty="0"/>
          </a:p>
        </p:txBody>
      </p:sp>
      <p:sp>
        <p:nvSpPr>
          <p:cNvPr id="6" name="TextBox 5"/>
          <p:cNvSpPr txBox="1"/>
          <p:nvPr/>
        </p:nvSpPr>
        <p:spPr>
          <a:xfrm>
            <a:off x="606285" y="4291705"/>
            <a:ext cx="5986639" cy="461665"/>
          </a:xfrm>
          <a:prstGeom prst="rect">
            <a:avLst/>
          </a:prstGeom>
          <a:noFill/>
        </p:spPr>
        <p:txBody>
          <a:bodyPr wrap="none" rtlCol="0">
            <a:spAutoFit/>
          </a:bodyPr>
          <a:lstStyle/>
          <a:p>
            <a:r>
              <a:rPr lang="en-US" sz="2400" dirty="0" smtClean="0"/>
              <a:t>Comparing time courses or parameters in time</a:t>
            </a:r>
            <a:endParaRPr lang="en-US" sz="2400" dirty="0"/>
          </a:p>
        </p:txBody>
      </p:sp>
      <p:sp>
        <p:nvSpPr>
          <p:cNvPr id="7" name="Rectangle 6"/>
          <p:cNvSpPr/>
          <p:nvPr/>
        </p:nvSpPr>
        <p:spPr>
          <a:xfrm>
            <a:off x="665918" y="5938395"/>
            <a:ext cx="7563681" cy="461665"/>
          </a:xfrm>
          <a:prstGeom prst="rect">
            <a:avLst/>
          </a:prstGeom>
        </p:spPr>
        <p:txBody>
          <a:bodyPr wrap="square">
            <a:spAutoFit/>
          </a:bodyPr>
          <a:lstStyle/>
          <a:p>
            <a:r>
              <a:rPr lang="en-US" sz="2400" dirty="0" smtClean="0">
                <a:hlinkClick r:id="rId6"/>
              </a:rPr>
              <a:t>The American workday</a:t>
            </a:r>
            <a:endParaRPr lang="en-US" sz="2400" dirty="0"/>
          </a:p>
        </p:txBody>
      </p:sp>
    </p:spTree>
    <p:extLst>
      <p:ext uri="{BB962C8B-B14F-4D97-AF65-F5344CB8AC3E}">
        <p14:creationId xmlns:p14="http://schemas.microsoft.com/office/powerpoint/2010/main" val="2261391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6226" y="562714"/>
            <a:ext cx="7792278" cy="461665"/>
          </a:xfrm>
          <a:prstGeom prst="rect">
            <a:avLst/>
          </a:prstGeom>
        </p:spPr>
        <p:txBody>
          <a:bodyPr wrap="square">
            <a:spAutoFit/>
          </a:bodyPr>
          <a:lstStyle/>
          <a:p>
            <a:pPr lvl="1"/>
            <a:r>
              <a:rPr lang="en-US" sz="2400" dirty="0">
                <a:latin typeface="Arial" charset="0"/>
                <a:ea typeface="Arial" charset="0"/>
                <a:cs typeface="Arial" charset="0"/>
              </a:rPr>
              <a:t>Unsupervised identification of sub populations.</a:t>
            </a:r>
          </a:p>
        </p:txBody>
      </p:sp>
      <p:pic>
        <p:nvPicPr>
          <p:cNvPr id="5122" name="Picture 2" descr="nited St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59" y="1170264"/>
            <a:ext cx="8195641" cy="550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432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44000" cy="4876005"/>
          </a:xfrm>
          <a:prstGeom prst="rect">
            <a:avLst/>
          </a:prstGeom>
        </p:spPr>
      </p:pic>
      <p:sp>
        <p:nvSpPr>
          <p:cNvPr id="4" name="Rectangle 3"/>
          <p:cNvSpPr/>
          <p:nvPr/>
        </p:nvSpPr>
        <p:spPr>
          <a:xfrm>
            <a:off x="198783" y="2863062"/>
            <a:ext cx="1948070" cy="1131079"/>
          </a:xfrm>
          <a:prstGeom prst="rect">
            <a:avLst/>
          </a:prstGeom>
        </p:spPr>
        <p:txBody>
          <a:bodyPr wrap="square">
            <a:spAutoFit/>
          </a:bodyPr>
          <a:lstStyle/>
          <a:p>
            <a:r>
              <a:rPr lang="en-US" dirty="0"/>
              <a:t>https://</a:t>
            </a:r>
            <a:r>
              <a:rPr lang="en-US" dirty="0" err="1"/>
              <a:t>towardsdatascience.com</a:t>
            </a:r>
            <a:r>
              <a:rPr lang="en-US" dirty="0"/>
              <a:t>/the-art-of-effective-visualization-of-multi-dimensional-data-6c7202990c57</a:t>
            </a:r>
          </a:p>
        </p:txBody>
      </p:sp>
      <p:sp>
        <p:nvSpPr>
          <p:cNvPr id="5" name="Rectangle 4"/>
          <p:cNvSpPr/>
          <p:nvPr/>
        </p:nvSpPr>
        <p:spPr>
          <a:xfrm>
            <a:off x="1690210" y="531912"/>
            <a:ext cx="5064207" cy="461665"/>
          </a:xfrm>
          <a:prstGeom prst="rect">
            <a:avLst/>
          </a:prstGeom>
        </p:spPr>
        <p:txBody>
          <a:bodyPr wrap="none">
            <a:spAutoFit/>
          </a:bodyPr>
          <a:lstStyle/>
          <a:p>
            <a:r>
              <a:rPr lang="en-US" sz="2400">
                <a:latin typeface="Arial" charset="0"/>
                <a:ea typeface="Arial" charset="0"/>
                <a:cs typeface="Arial" charset="0"/>
              </a:rPr>
              <a:t>Multiple characteristic comparisons </a:t>
            </a:r>
            <a:endParaRPr lang="en-US" sz="2400"/>
          </a:p>
        </p:txBody>
      </p:sp>
      <p:sp>
        <p:nvSpPr>
          <p:cNvPr id="6" name="Rectangle 5"/>
          <p:cNvSpPr/>
          <p:nvPr/>
        </p:nvSpPr>
        <p:spPr>
          <a:xfrm>
            <a:off x="5916740" y="5970479"/>
            <a:ext cx="2796920" cy="300082"/>
          </a:xfrm>
          <a:prstGeom prst="rect">
            <a:avLst/>
          </a:prstGeom>
        </p:spPr>
        <p:txBody>
          <a:bodyPr wrap="none">
            <a:spAutoFit/>
          </a:bodyPr>
          <a:lstStyle/>
          <a:p>
            <a:r>
              <a:rPr lang="en-US" dirty="0"/>
              <a:t>http://</a:t>
            </a:r>
            <a:r>
              <a:rPr lang="en-US" dirty="0" err="1"/>
              <a:t>selfiecity.net</a:t>
            </a:r>
            <a:r>
              <a:rPr lang="en-US" dirty="0"/>
              <a:t>/#</a:t>
            </a:r>
            <a:r>
              <a:rPr lang="en-US" dirty="0" err="1"/>
              <a:t>selfiexploratory</a:t>
            </a:r>
            <a:endParaRPr lang="en-US" dirty="0"/>
          </a:p>
        </p:txBody>
      </p:sp>
      <p:sp>
        <p:nvSpPr>
          <p:cNvPr id="7" name="Rectangle 6"/>
          <p:cNvSpPr/>
          <p:nvPr/>
        </p:nvSpPr>
        <p:spPr>
          <a:xfrm>
            <a:off x="1483597" y="5808896"/>
            <a:ext cx="3528530" cy="461665"/>
          </a:xfrm>
          <a:prstGeom prst="rect">
            <a:avLst/>
          </a:prstGeom>
        </p:spPr>
        <p:txBody>
          <a:bodyPr wrap="none">
            <a:spAutoFit/>
          </a:bodyPr>
          <a:lstStyle/>
          <a:p>
            <a:pPr lvl="1"/>
            <a:r>
              <a:rPr lang="en-US" sz="2400" dirty="0">
                <a:latin typeface="Arial" charset="0"/>
                <a:ea typeface="Arial" charset="0"/>
                <a:cs typeface="Arial" charset="0"/>
              </a:rPr>
              <a:t>Pairwise comparisons</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687839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DBE09C3E-578C-414D-967A-2C608BCF723D}"/>
                  </a:ext>
                </a:extLst>
              </p:cNvPr>
              <p:cNvSpPr txBox="1"/>
              <p:nvPr/>
            </p:nvSpPr>
            <p:spPr>
              <a:xfrm>
                <a:off x="2870348" y="2736503"/>
                <a:ext cx="3403304" cy="13849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9000" i="1">
                              <a:solidFill>
                                <a:srgbClr val="00B050"/>
                              </a:solidFill>
                              <a:latin typeface="Cambria Math" charset="0"/>
                            </a:rPr>
                          </m:ctrlPr>
                        </m:sSupPr>
                        <m:e>
                          <m:r>
                            <a:rPr lang="en-US" sz="9000" i="1">
                              <a:solidFill>
                                <a:srgbClr val="00B050"/>
                              </a:solidFill>
                              <a:latin typeface="Cambria Math" panose="02040503050406030204" pitchFamily="18" charset="0"/>
                            </a:rPr>
                            <m:t>10</m:t>
                          </m:r>
                        </m:e>
                        <m:sup>
                          <m:r>
                            <a:rPr lang="en-US" sz="9000" i="1">
                              <a:solidFill>
                                <a:srgbClr val="00B050"/>
                              </a:solidFill>
                              <a:latin typeface="Cambria Math" panose="02040503050406030204" pitchFamily="18" charset="0"/>
                            </a:rPr>
                            <m:t>18</m:t>
                          </m:r>
                        </m:sup>
                      </m:sSup>
                    </m:oMath>
                  </m:oMathPara>
                </a14:m>
                <a:endParaRPr lang="en-US" sz="9000" dirty="0">
                  <a:solidFill>
                    <a:srgbClr val="00B050"/>
                  </a:solidFill>
                </a:endParaRPr>
              </a:p>
            </p:txBody>
          </p:sp>
        </mc:Choice>
        <mc:Fallback xmlns="">
          <p:sp>
            <p:nvSpPr>
              <p:cNvPr id="2" name="TextBox 1">
                <a:extLst>
                  <a:ext uri="{FF2B5EF4-FFF2-40B4-BE49-F238E27FC236}">
                    <a16:creationId xmlns:a16="http://schemas.microsoft.com/office/drawing/2014/main" id="{DBE09C3E-578C-414D-967A-2C608BCF723D}"/>
                  </a:ext>
                </a:extLst>
              </p:cNvPr>
              <p:cNvSpPr txBox="1">
                <a:spLocks noRot="1" noChangeAspect="1" noMove="1" noResize="1" noEditPoints="1" noAdjustHandles="1" noChangeArrowheads="1" noChangeShapeType="1" noTextEdit="1"/>
              </p:cNvSpPr>
              <p:nvPr/>
            </p:nvSpPr>
            <p:spPr>
              <a:xfrm>
                <a:off x="2870348" y="2736503"/>
                <a:ext cx="3403304" cy="1384995"/>
              </a:xfrm>
              <a:prstGeom prst="rect">
                <a:avLst/>
              </a:prstGeom>
              <a:blipFill>
                <a:blip r:embed="rId2"/>
                <a:stretch>
                  <a:fillRect b="-6306"/>
                </a:stretch>
              </a:blipFill>
            </p:spPr>
            <p:txBody>
              <a:bodyPr/>
              <a:lstStyle/>
              <a:p>
                <a:r>
                  <a:rPr lang="en-US">
                    <a:noFill/>
                  </a:rPr>
                  <a:t> </a:t>
                </a:r>
              </a:p>
            </p:txBody>
          </p:sp>
        </mc:Fallback>
      </mc:AlternateContent>
    </p:spTree>
    <p:extLst>
      <p:ext uri="{BB962C8B-B14F-4D97-AF65-F5344CB8AC3E}">
        <p14:creationId xmlns:p14="http://schemas.microsoft.com/office/powerpoint/2010/main" val="3222145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DDC11DE-4A88-3B4B-AB8F-80BC8EA7995D}"/>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3177493" y="1597914"/>
            <a:ext cx="2789014" cy="4178300"/>
          </a:xfrm>
          <a:prstGeom prst="rect">
            <a:avLst/>
          </a:prstGeom>
        </p:spPr>
      </p:pic>
    </p:spTree>
    <p:extLst>
      <p:ext uri="{BB962C8B-B14F-4D97-AF65-F5344CB8AC3E}">
        <p14:creationId xmlns:p14="http://schemas.microsoft.com/office/powerpoint/2010/main" val="36938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2028</TotalTime>
  <Words>1707</Words>
  <Application>Microsoft Macintosh PowerPoint</Application>
  <PresentationFormat>On-screen Show (4:3)</PresentationFormat>
  <Paragraphs>230</Paragraphs>
  <Slides>35</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Calibri</vt:lpstr>
      <vt:lpstr>Calibri Light</vt:lpstr>
      <vt:lpstr>Cambria Math</vt:lpstr>
      <vt:lpstr>Century Gothic</vt:lpstr>
      <vt:lpstr>Cooper Black</vt:lpstr>
      <vt:lpstr>Helvetica</vt:lpstr>
      <vt:lpstr>msgothic</vt:lpstr>
      <vt:lpstr>Phosphate Solid</vt:lpstr>
      <vt:lpstr>Silom</vt:lpstr>
      <vt:lpstr>Wingdings</vt:lpstr>
      <vt:lpstr>Arial</vt:lpstr>
      <vt:lpstr>Office Theme</vt:lpstr>
      <vt:lpstr>Sol Efroni The Systems Biomedicine Lab systemsbiomed.org The Mina &amp; Everard Goodman Faculty of Life Sciences, Bar-Ilan University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unit of selection(s)?</vt:lpstr>
      <vt:lpstr>Lineages allow us to capture process</vt:lpstr>
      <vt:lpstr>How big is a clone?</vt:lpstr>
      <vt:lpstr>How mutated is a clone?</vt:lpstr>
      <vt:lpstr>PowerPoint Presentation</vt:lpstr>
      <vt:lpstr>How do we visualize the effects of B cell specificity (which we know from the B cell receptor sequence) on other B cell population characteristics? </vt:lpstr>
      <vt:lpstr>Creating a map of B cell clones in the human body</vt:lpstr>
      <vt:lpstr>Cosine similarity of clones found in tissues</vt:lpstr>
      <vt:lpstr>Gut clones are segregated from blood clones</vt:lpstr>
      <vt:lpstr>PowerPoint Presentation</vt:lpstr>
      <vt:lpstr>Even in the periphery is selection always driven by the same thing?</vt:lpstr>
      <vt:lpstr>Creating a map of B cell clones in the human body</vt:lpstr>
      <vt:lpstr>PowerPoint Presentation</vt:lpstr>
      <vt:lpstr>PowerPoint Presentation</vt:lpstr>
      <vt:lpstr>PowerPoint Presentation</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unit of selection(s)?</dc:title>
  <dc:creator>Hershberg,Uri</dc:creator>
  <cp:lastModifiedBy>Uri</cp:lastModifiedBy>
  <cp:revision>26</cp:revision>
  <dcterms:created xsi:type="dcterms:W3CDTF">2019-06-19T05:22:29Z</dcterms:created>
  <dcterms:modified xsi:type="dcterms:W3CDTF">2019-10-23T19:08:45Z</dcterms:modified>
</cp:coreProperties>
</file>